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61" r:id="rId2"/>
    <p:sldId id="292" r:id="rId3"/>
    <p:sldId id="266" r:id="rId4"/>
    <p:sldId id="270" r:id="rId5"/>
    <p:sldId id="296" r:id="rId6"/>
    <p:sldId id="297" r:id="rId7"/>
    <p:sldId id="305" r:id="rId8"/>
    <p:sldId id="308" r:id="rId9"/>
    <p:sldId id="309" r:id="rId10"/>
    <p:sldId id="310" r:id="rId11"/>
    <p:sldId id="311" r:id="rId12"/>
    <p:sldId id="315" r:id="rId13"/>
    <p:sldId id="317" r:id="rId14"/>
    <p:sldId id="281" r:id="rId15"/>
    <p:sldId id="298" r:id="rId16"/>
    <p:sldId id="299" r:id="rId17"/>
    <p:sldId id="300" r:id="rId18"/>
    <p:sldId id="301" r:id="rId19"/>
    <p:sldId id="275" r:id="rId20"/>
    <p:sldId id="318" r:id="rId21"/>
    <p:sldId id="302" r:id="rId22"/>
    <p:sldId id="303" r:id="rId23"/>
    <p:sldId id="304" r:id="rId24"/>
    <p:sldId id="286" r:id="rId25"/>
    <p:sldId id="295" r:id="rId26"/>
    <p:sldId id="294" r:id="rId27"/>
  </p:sldIdLst>
  <p:sldSz cx="9601200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C45643"/>
    <a:srgbClr val="3BC489"/>
    <a:srgbClr val="9EC431"/>
    <a:srgbClr val="4472C4"/>
    <a:srgbClr val="000000"/>
    <a:srgbClr val="F9B042"/>
    <a:srgbClr val="383D43"/>
    <a:srgbClr val="F59A26"/>
    <a:srgbClr val="6C6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0A57C3-F304-46CC-9809-7B77E5DE93DE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A2604014-55F0-40A2-81DD-FFD480201131}">
      <dgm:prSet phldrT="[Texto]" custT="1"/>
      <dgm:spPr/>
      <dgm:t>
        <a:bodyPr/>
        <a:lstStyle/>
        <a:p>
          <a:r>
            <a:rPr lang="pt-BR" sz="1800" dirty="0">
              <a:latin typeface="Montserrat Black" panose="00000A00000000000000"/>
            </a:rPr>
            <a:t>Matemática e Estatística</a:t>
          </a:r>
        </a:p>
      </dgm:t>
    </dgm:pt>
    <dgm:pt modelId="{0709003B-684A-4C5A-BB00-02803F1EF342}" type="parTrans" cxnId="{406D1C7F-3C77-41B9-8CF1-D1F54ACA63C5}">
      <dgm:prSet/>
      <dgm:spPr/>
      <dgm:t>
        <a:bodyPr/>
        <a:lstStyle/>
        <a:p>
          <a:endParaRPr lang="pt-BR"/>
        </a:p>
      </dgm:t>
    </dgm:pt>
    <dgm:pt modelId="{65F485A3-4473-4646-B8AC-40A3F92CDC0A}" type="sibTrans" cxnId="{406D1C7F-3C77-41B9-8CF1-D1F54ACA63C5}">
      <dgm:prSet/>
      <dgm:spPr/>
      <dgm:t>
        <a:bodyPr/>
        <a:lstStyle/>
        <a:p>
          <a:endParaRPr lang="pt-BR"/>
        </a:p>
      </dgm:t>
    </dgm:pt>
    <dgm:pt modelId="{BF53D87D-8408-4068-853E-FDBF48B5FBC2}">
      <dgm:prSet phldrT="[Texto]" custT="1"/>
      <dgm:spPr/>
      <dgm:t>
        <a:bodyPr/>
        <a:lstStyle/>
        <a:p>
          <a:r>
            <a:rPr lang="pt-BR" sz="1800" dirty="0">
              <a:latin typeface="Montserrat Black" panose="00000A00000000000000"/>
            </a:rPr>
            <a:t>Ciência da Computação</a:t>
          </a:r>
        </a:p>
      </dgm:t>
    </dgm:pt>
    <dgm:pt modelId="{A3D6B519-30AB-4394-A949-F2712728F23C}" type="parTrans" cxnId="{63857532-AB04-4561-B94D-B75664FE3A15}">
      <dgm:prSet/>
      <dgm:spPr/>
      <dgm:t>
        <a:bodyPr/>
        <a:lstStyle/>
        <a:p>
          <a:endParaRPr lang="pt-BR"/>
        </a:p>
      </dgm:t>
    </dgm:pt>
    <dgm:pt modelId="{9FABD156-B727-4A38-8594-68F05F26CECE}" type="sibTrans" cxnId="{63857532-AB04-4561-B94D-B75664FE3A15}">
      <dgm:prSet/>
      <dgm:spPr/>
      <dgm:t>
        <a:bodyPr/>
        <a:lstStyle/>
        <a:p>
          <a:endParaRPr lang="pt-BR"/>
        </a:p>
      </dgm:t>
    </dgm:pt>
    <dgm:pt modelId="{1C8F015C-98C0-4B72-8031-9D9A31322977}">
      <dgm:prSet phldrT="[Texto]" custT="1"/>
      <dgm:spPr/>
      <dgm:t>
        <a:bodyPr/>
        <a:lstStyle/>
        <a:p>
          <a:r>
            <a:rPr lang="pt-BR" sz="1800" b="0" dirty="0">
              <a:latin typeface="Montserrat Black" panose="00000A00000000000000"/>
            </a:rPr>
            <a:t>Conhecimento das áreas de negócio</a:t>
          </a:r>
        </a:p>
      </dgm:t>
    </dgm:pt>
    <dgm:pt modelId="{3BB7408C-0C2A-47C8-A31B-AA9C9BF74BF1}" type="parTrans" cxnId="{2410C309-EEFA-41A0-B6C5-6773C6E53211}">
      <dgm:prSet/>
      <dgm:spPr/>
      <dgm:t>
        <a:bodyPr/>
        <a:lstStyle/>
        <a:p>
          <a:endParaRPr lang="pt-BR"/>
        </a:p>
      </dgm:t>
    </dgm:pt>
    <dgm:pt modelId="{0BBBF5F5-9FC1-4301-9F37-2822342B4729}" type="sibTrans" cxnId="{2410C309-EEFA-41A0-B6C5-6773C6E53211}">
      <dgm:prSet/>
      <dgm:spPr/>
      <dgm:t>
        <a:bodyPr/>
        <a:lstStyle/>
        <a:p>
          <a:endParaRPr lang="pt-BR"/>
        </a:p>
      </dgm:t>
    </dgm:pt>
    <dgm:pt modelId="{47944E06-E945-4CAF-A5FF-5A15A47399EA}" type="pres">
      <dgm:prSet presAssocID="{000A57C3-F304-46CC-9809-7B77E5DE93DE}" presName="compositeShape" presStyleCnt="0">
        <dgm:presLayoutVars>
          <dgm:chMax val="7"/>
          <dgm:dir val="rev"/>
          <dgm:resizeHandles val="exact"/>
        </dgm:presLayoutVars>
      </dgm:prSet>
      <dgm:spPr/>
    </dgm:pt>
    <dgm:pt modelId="{A61AF21F-5E77-4E21-859E-AD9DEC951B1C}" type="pres">
      <dgm:prSet presAssocID="{A2604014-55F0-40A2-81DD-FFD480201131}" presName="circ1" presStyleLbl="vennNode1" presStyleIdx="0" presStyleCnt="3" custLinFactNeighborX="-678" custLinFactNeighborY="2457"/>
      <dgm:spPr/>
    </dgm:pt>
    <dgm:pt modelId="{A6F4F23F-44DC-44B0-825D-178747385F7B}" type="pres">
      <dgm:prSet presAssocID="{A2604014-55F0-40A2-81DD-FFD48020113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5026D22-B4E5-4E19-9AEE-A882D840FE07}" type="pres">
      <dgm:prSet presAssocID="{BF53D87D-8408-4068-853E-FDBF48B5FBC2}" presName="circ2" presStyleLbl="vennNode1" presStyleIdx="1" presStyleCnt="3" custLinFactNeighborX="-2955" custLinFactNeighborY="-4012"/>
      <dgm:spPr/>
    </dgm:pt>
    <dgm:pt modelId="{4C399FA6-A4EE-4525-9E3B-734189ED6373}" type="pres">
      <dgm:prSet presAssocID="{BF53D87D-8408-4068-853E-FDBF48B5FBC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C3573EF-290A-4820-B9CC-F0F0E98D87EE}" type="pres">
      <dgm:prSet presAssocID="{1C8F015C-98C0-4B72-8031-9D9A31322977}" presName="circ3" presStyleLbl="vennNode1" presStyleIdx="2" presStyleCnt="3" custLinFactNeighborX="427" custLinFactNeighborY="-2006"/>
      <dgm:spPr/>
    </dgm:pt>
    <dgm:pt modelId="{198234AC-26B9-47D7-ACF7-D5712B05D428}" type="pres">
      <dgm:prSet presAssocID="{1C8F015C-98C0-4B72-8031-9D9A3132297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4832305-5A30-4344-A1FA-1984ED3A492D}" type="presOf" srcId="{1C8F015C-98C0-4B72-8031-9D9A31322977}" destId="{95026D22-B4E5-4E19-9AEE-A882D840FE07}" srcOrd="0" destOrd="0" presId="urn:microsoft.com/office/officeart/2005/8/layout/venn1"/>
    <dgm:cxn modelId="{2410C309-EEFA-41A0-B6C5-6773C6E53211}" srcId="{000A57C3-F304-46CC-9809-7B77E5DE93DE}" destId="{1C8F015C-98C0-4B72-8031-9D9A31322977}" srcOrd="2" destOrd="0" parTransId="{3BB7408C-0C2A-47C8-A31B-AA9C9BF74BF1}" sibTransId="{0BBBF5F5-9FC1-4301-9F37-2822342B4729}"/>
    <dgm:cxn modelId="{10799818-F8E6-43FD-9555-9AAC1D09E424}" type="presOf" srcId="{000A57C3-F304-46CC-9809-7B77E5DE93DE}" destId="{47944E06-E945-4CAF-A5FF-5A15A47399EA}" srcOrd="0" destOrd="0" presId="urn:microsoft.com/office/officeart/2005/8/layout/venn1"/>
    <dgm:cxn modelId="{3C311328-C5DF-41B8-84AF-DBC9AC8368D5}" type="presOf" srcId="{A2604014-55F0-40A2-81DD-FFD480201131}" destId="{A61AF21F-5E77-4E21-859E-AD9DEC951B1C}" srcOrd="1" destOrd="0" presId="urn:microsoft.com/office/officeart/2005/8/layout/venn1"/>
    <dgm:cxn modelId="{63857532-AB04-4561-B94D-B75664FE3A15}" srcId="{000A57C3-F304-46CC-9809-7B77E5DE93DE}" destId="{BF53D87D-8408-4068-853E-FDBF48B5FBC2}" srcOrd="1" destOrd="0" parTransId="{A3D6B519-30AB-4394-A949-F2712728F23C}" sibTransId="{9FABD156-B727-4A38-8594-68F05F26CECE}"/>
    <dgm:cxn modelId="{0864CA44-D8F2-4F23-A09E-8DB1ADF6C709}" type="presOf" srcId="{BF53D87D-8408-4068-853E-FDBF48B5FBC2}" destId="{6C3573EF-290A-4820-B9CC-F0F0E98D87EE}" srcOrd="0" destOrd="0" presId="urn:microsoft.com/office/officeart/2005/8/layout/venn1"/>
    <dgm:cxn modelId="{350B1645-34E1-4B44-8586-2547B658604B}" type="presOf" srcId="{A2604014-55F0-40A2-81DD-FFD480201131}" destId="{A6F4F23F-44DC-44B0-825D-178747385F7B}" srcOrd="0" destOrd="0" presId="urn:microsoft.com/office/officeart/2005/8/layout/venn1"/>
    <dgm:cxn modelId="{22A27A48-E804-4FE9-9F38-106AE132A7F2}" type="presOf" srcId="{BF53D87D-8408-4068-853E-FDBF48B5FBC2}" destId="{198234AC-26B9-47D7-ACF7-D5712B05D428}" srcOrd="1" destOrd="0" presId="urn:microsoft.com/office/officeart/2005/8/layout/venn1"/>
    <dgm:cxn modelId="{406D1C7F-3C77-41B9-8CF1-D1F54ACA63C5}" srcId="{000A57C3-F304-46CC-9809-7B77E5DE93DE}" destId="{A2604014-55F0-40A2-81DD-FFD480201131}" srcOrd="0" destOrd="0" parTransId="{0709003B-684A-4C5A-BB00-02803F1EF342}" sibTransId="{65F485A3-4473-4646-B8AC-40A3F92CDC0A}"/>
    <dgm:cxn modelId="{EADE78A5-CCE8-4459-9E93-FC7E8F32E90A}" type="presOf" srcId="{1C8F015C-98C0-4B72-8031-9D9A31322977}" destId="{4C399FA6-A4EE-4525-9E3B-734189ED6373}" srcOrd="1" destOrd="0" presId="urn:microsoft.com/office/officeart/2005/8/layout/venn1"/>
    <dgm:cxn modelId="{5616C4CC-C9D2-4821-B318-A7A5FD5D81B3}" type="presParOf" srcId="{47944E06-E945-4CAF-A5FF-5A15A47399EA}" destId="{A61AF21F-5E77-4E21-859E-AD9DEC951B1C}" srcOrd="0" destOrd="0" presId="urn:microsoft.com/office/officeart/2005/8/layout/venn1"/>
    <dgm:cxn modelId="{99261BAD-EB42-4757-AFB3-7FCE0BBE9B3D}" type="presParOf" srcId="{47944E06-E945-4CAF-A5FF-5A15A47399EA}" destId="{A6F4F23F-44DC-44B0-825D-178747385F7B}" srcOrd="1" destOrd="0" presId="urn:microsoft.com/office/officeart/2005/8/layout/venn1"/>
    <dgm:cxn modelId="{9BC5C8B3-E368-4C11-BCB8-FC29483F5676}" type="presParOf" srcId="{47944E06-E945-4CAF-A5FF-5A15A47399EA}" destId="{95026D22-B4E5-4E19-9AEE-A882D840FE07}" srcOrd="2" destOrd="0" presId="urn:microsoft.com/office/officeart/2005/8/layout/venn1"/>
    <dgm:cxn modelId="{C4BC5A29-919E-4918-8CED-413B403E941C}" type="presParOf" srcId="{47944E06-E945-4CAF-A5FF-5A15A47399EA}" destId="{4C399FA6-A4EE-4525-9E3B-734189ED6373}" srcOrd="3" destOrd="0" presId="urn:microsoft.com/office/officeart/2005/8/layout/venn1"/>
    <dgm:cxn modelId="{89FF7B21-794E-4FE4-9949-5A6BB557B869}" type="presParOf" srcId="{47944E06-E945-4CAF-A5FF-5A15A47399EA}" destId="{6C3573EF-290A-4820-B9CC-F0F0E98D87EE}" srcOrd="4" destOrd="0" presId="urn:microsoft.com/office/officeart/2005/8/layout/venn1"/>
    <dgm:cxn modelId="{5452AD47-43CA-4256-909A-6E235D4D2B3A}" type="presParOf" srcId="{47944E06-E945-4CAF-A5FF-5A15A47399EA}" destId="{198234AC-26B9-47D7-ACF7-D5712B05D428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46B690-29CB-4B7F-968E-C361C010B117}" type="doc">
      <dgm:prSet loTypeId="urn:microsoft.com/office/officeart/2005/8/layout/matrix1" loCatId="matrix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E49BA532-9A1D-46A8-822F-F383C314A987}">
      <dgm:prSet phldrT="[Texto]"/>
      <dgm:spPr/>
      <dgm:t>
        <a:bodyPr/>
        <a:lstStyle/>
        <a:p>
          <a:r>
            <a:rPr lang="pt-BR" dirty="0" err="1"/>
            <a:t>DataOps</a:t>
          </a:r>
          <a:endParaRPr lang="pt-BR" dirty="0"/>
        </a:p>
      </dgm:t>
    </dgm:pt>
    <dgm:pt modelId="{D06A1C6D-3267-44EA-A618-14C35EC941B5}" type="parTrans" cxnId="{3ED7552A-E4A0-4129-80FD-E5EF64517D0E}">
      <dgm:prSet/>
      <dgm:spPr/>
      <dgm:t>
        <a:bodyPr/>
        <a:lstStyle/>
        <a:p>
          <a:endParaRPr lang="pt-BR"/>
        </a:p>
      </dgm:t>
    </dgm:pt>
    <dgm:pt modelId="{0600C673-D36F-48DA-9FD5-23F82B440B68}" type="sibTrans" cxnId="{3ED7552A-E4A0-4129-80FD-E5EF64517D0E}">
      <dgm:prSet/>
      <dgm:spPr/>
      <dgm:t>
        <a:bodyPr/>
        <a:lstStyle/>
        <a:p>
          <a:endParaRPr lang="pt-BR"/>
        </a:p>
      </dgm:t>
    </dgm:pt>
    <dgm:pt modelId="{1EF9A0FC-393B-4F14-ADF7-0F0452591FE8}">
      <dgm:prSet phldrT="[Texto]"/>
      <dgm:spPr/>
      <dgm:t>
        <a:bodyPr/>
        <a:lstStyle/>
        <a:p>
          <a:r>
            <a:rPr lang="pt-BR" dirty="0"/>
            <a:t>Integração de Dados</a:t>
          </a:r>
        </a:p>
      </dgm:t>
    </dgm:pt>
    <dgm:pt modelId="{3EE5070D-7948-497F-B3E5-1C8A17945D5F}" type="parTrans" cxnId="{AF310202-40D8-4095-8B27-1DA6EC040BF0}">
      <dgm:prSet/>
      <dgm:spPr/>
      <dgm:t>
        <a:bodyPr/>
        <a:lstStyle/>
        <a:p>
          <a:endParaRPr lang="pt-BR"/>
        </a:p>
      </dgm:t>
    </dgm:pt>
    <dgm:pt modelId="{4260FE8B-C8F1-4396-877F-FC61269BADC8}" type="sibTrans" cxnId="{AF310202-40D8-4095-8B27-1DA6EC040BF0}">
      <dgm:prSet/>
      <dgm:spPr/>
      <dgm:t>
        <a:bodyPr/>
        <a:lstStyle/>
        <a:p>
          <a:endParaRPr lang="pt-BR"/>
        </a:p>
      </dgm:t>
    </dgm:pt>
    <dgm:pt modelId="{CA98824B-6DFA-4DF8-8662-0572AACE326F}">
      <dgm:prSet phldrT="[Texto]"/>
      <dgm:spPr/>
      <dgm:t>
        <a:bodyPr/>
        <a:lstStyle/>
        <a:p>
          <a:r>
            <a:rPr lang="pt-BR" dirty="0"/>
            <a:t>Qualidade de Dados</a:t>
          </a:r>
        </a:p>
      </dgm:t>
    </dgm:pt>
    <dgm:pt modelId="{43C4570F-0AC0-4FAE-92FC-573F97DBD1AD}" type="parTrans" cxnId="{AA29A236-9CC0-49A6-952C-5A3492567B64}">
      <dgm:prSet/>
      <dgm:spPr/>
      <dgm:t>
        <a:bodyPr/>
        <a:lstStyle/>
        <a:p>
          <a:endParaRPr lang="pt-BR"/>
        </a:p>
      </dgm:t>
    </dgm:pt>
    <dgm:pt modelId="{4DC2003C-8F06-466F-ACDB-945AE36CD0BA}" type="sibTrans" cxnId="{AA29A236-9CC0-49A6-952C-5A3492567B64}">
      <dgm:prSet/>
      <dgm:spPr/>
      <dgm:t>
        <a:bodyPr/>
        <a:lstStyle/>
        <a:p>
          <a:endParaRPr lang="pt-BR"/>
        </a:p>
      </dgm:t>
    </dgm:pt>
    <dgm:pt modelId="{0101E414-0360-48BC-BD67-A50B392730AF}">
      <dgm:prSet phldrT="[Texto]"/>
      <dgm:spPr/>
      <dgm:t>
        <a:bodyPr/>
        <a:lstStyle/>
        <a:p>
          <a:r>
            <a:rPr lang="pt-BR" dirty="0"/>
            <a:t>Segurança de Dados</a:t>
          </a:r>
        </a:p>
      </dgm:t>
    </dgm:pt>
    <dgm:pt modelId="{FB2EEAD8-D9E5-4796-8A42-B22D5C58A775}" type="parTrans" cxnId="{BC839DD9-CCD2-4E51-ABF4-F60CF0A4742F}">
      <dgm:prSet/>
      <dgm:spPr/>
      <dgm:t>
        <a:bodyPr/>
        <a:lstStyle/>
        <a:p>
          <a:endParaRPr lang="pt-BR"/>
        </a:p>
      </dgm:t>
    </dgm:pt>
    <dgm:pt modelId="{2BEA585B-5178-40FB-9C79-C489C25EF06E}" type="sibTrans" cxnId="{BC839DD9-CCD2-4E51-ABF4-F60CF0A4742F}">
      <dgm:prSet/>
      <dgm:spPr/>
      <dgm:t>
        <a:bodyPr/>
        <a:lstStyle/>
        <a:p>
          <a:endParaRPr lang="pt-BR"/>
        </a:p>
      </dgm:t>
    </dgm:pt>
    <dgm:pt modelId="{CF599454-8B19-4818-BE43-01387257C542}">
      <dgm:prSet phldrT="[Texto]"/>
      <dgm:spPr/>
      <dgm:t>
        <a:bodyPr/>
        <a:lstStyle/>
        <a:p>
          <a:r>
            <a:rPr lang="pt-BR" dirty="0"/>
            <a:t>Engenharia de Dados</a:t>
          </a:r>
        </a:p>
      </dgm:t>
    </dgm:pt>
    <dgm:pt modelId="{6AC0056A-457E-4A6C-BC7C-FA3FEAD63100}" type="parTrans" cxnId="{43536F57-28BF-4418-9973-826C19E45704}">
      <dgm:prSet/>
      <dgm:spPr/>
      <dgm:t>
        <a:bodyPr/>
        <a:lstStyle/>
        <a:p>
          <a:endParaRPr lang="pt-BR"/>
        </a:p>
      </dgm:t>
    </dgm:pt>
    <dgm:pt modelId="{E63E011F-5283-4E1F-8292-6712D56E330D}" type="sibTrans" cxnId="{43536F57-28BF-4418-9973-826C19E45704}">
      <dgm:prSet/>
      <dgm:spPr/>
      <dgm:t>
        <a:bodyPr/>
        <a:lstStyle/>
        <a:p>
          <a:endParaRPr lang="pt-BR"/>
        </a:p>
      </dgm:t>
    </dgm:pt>
    <dgm:pt modelId="{B7F940F1-32F8-43B0-9F5C-ADFD5BC84487}" type="pres">
      <dgm:prSet presAssocID="{2B46B690-29CB-4B7F-968E-C361C010B117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547F817-E03A-458D-8CCD-3EAC77E7F740}" type="pres">
      <dgm:prSet presAssocID="{2B46B690-29CB-4B7F-968E-C361C010B117}" presName="matrix" presStyleCnt="0"/>
      <dgm:spPr/>
    </dgm:pt>
    <dgm:pt modelId="{A6F8DEAC-56B6-4B8F-A97E-FAC6D6F8FC2F}" type="pres">
      <dgm:prSet presAssocID="{2B46B690-29CB-4B7F-968E-C361C010B117}" presName="tile1" presStyleLbl="node1" presStyleIdx="0" presStyleCnt="4"/>
      <dgm:spPr/>
    </dgm:pt>
    <dgm:pt modelId="{26FA0584-0FB5-4603-88A6-7CA9B89E2C5C}" type="pres">
      <dgm:prSet presAssocID="{2B46B690-29CB-4B7F-968E-C361C010B11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2F4A64E-D7C0-432C-A93E-C9EFE2E3464C}" type="pres">
      <dgm:prSet presAssocID="{2B46B690-29CB-4B7F-968E-C361C010B117}" presName="tile2" presStyleLbl="node1" presStyleIdx="1" presStyleCnt="4"/>
      <dgm:spPr/>
    </dgm:pt>
    <dgm:pt modelId="{E33FE176-28DA-4251-9289-F9E6E2667E3B}" type="pres">
      <dgm:prSet presAssocID="{2B46B690-29CB-4B7F-968E-C361C010B11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DECFA44-BC84-4764-BE5A-F16BEFE828E0}" type="pres">
      <dgm:prSet presAssocID="{2B46B690-29CB-4B7F-968E-C361C010B117}" presName="tile3" presStyleLbl="node1" presStyleIdx="2" presStyleCnt="4"/>
      <dgm:spPr/>
    </dgm:pt>
    <dgm:pt modelId="{AB2FB5FA-04F7-4D4F-8810-55B4C94D6356}" type="pres">
      <dgm:prSet presAssocID="{2B46B690-29CB-4B7F-968E-C361C010B11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F32D2F1-2BE5-4EE0-B3FD-D47EDF4B8A80}" type="pres">
      <dgm:prSet presAssocID="{2B46B690-29CB-4B7F-968E-C361C010B117}" presName="tile4" presStyleLbl="node1" presStyleIdx="3" presStyleCnt="4"/>
      <dgm:spPr/>
    </dgm:pt>
    <dgm:pt modelId="{1A0648E0-9F42-4851-BE61-B857BF6EBA97}" type="pres">
      <dgm:prSet presAssocID="{2B46B690-29CB-4B7F-968E-C361C010B11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6646BB96-5160-432F-B110-102FE5E2F726}" type="pres">
      <dgm:prSet presAssocID="{2B46B690-29CB-4B7F-968E-C361C010B117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AF310202-40D8-4095-8B27-1DA6EC040BF0}" srcId="{E49BA532-9A1D-46A8-822F-F383C314A987}" destId="{1EF9A0FC-393B-4F14-ADF7-0F0452591FE8}" srcOrd="0" destOrd="0" parTransId="{3EE5070D-7948-497F-B3E5-1C8A17945D5F}" sibTransId="{4260FE8B-C8F1-4396-877F-FC61269BADC8}"/>
    <dgm:cxn modelId="{E8C5AC07-2F98-4EFA-8BF1-B94A6ED3FF48}" type="presOf" srcId="{CF599454-8B19-4818-BE43-01387257C542}" destId="{1A0648E0-9F42-4851-BE61-B857BF6EBA97}" srcOrd="1" destOrd="0" presId="urn:microsoft.com/office/officeart/2005/8/layout/matrix1"/>
    <dgm:cxn modelId="{65A6440F-0576-42F1-8B98-3E9654909E75}" type="presOf" srcId="{CF599454-8B19-4818-BE43-01387257C542}" destId="{AF32D2F1-2BE5-4EE0-B3FD-D47EDF4B8A80}" srcOrd="0" destOrd="0" presId="urn:microsoft.com/office/officeart/2005/8/layout/matrix1"/>
    <dgm:cxn modelId="{0E6DDA16-F359-4EEE-A00E-D7AFB47D7A2A}" type="presOf" srcId="{0101E414-0360-48BC-BD67-A50B392730AF}" destId="{AB2FB5FA-04F7-4D4F-8810-55B4C94D6356}" srcOrd="1" destOrd="0" presId="urn:microsoft.com/office/officeart/2005/8/layout/matrix1"/>
    <dgm:cxn modelId="{3ED7552A-E4A0-4129-80FD-E5EF64517D0E}" srcId="{2B46B690-29CB-4B7F-968E-C361C010B117}" destId="{E49BA532-9A1D-46A8-822F-F383C314A987}" srcOrd="0" destOrd="0" parTransId="{D06A1C6D-3267-44EA-A618-14C35EC941B5}" sibTransId="{0600C673-D36F-48DA-9FD5-23F82B440B68}"/>
    <dgm:cxn modelId="{AA29A236-9CC0-49A6-952C-5A3492567B64}" srcId="{E49BA532-9A1D-46A8-822F-F383C314A987}" destId="{CA98824B-6DFA-4DF8-8662-0572AACE326F}" srcOrd="1" destOrd="0" parTransId="{43C4570F-0AC0-4FAE-92FC-573F97DBD1AD}" sibTransId="{4DC2003C-8F06-466F-ACDB-945AE36CD0BA}"/>
    <dgm:cxn modelId="{53E7344E-835C-4B8D-8189-4EF9639552A7}" type="presOf" srcId="{E49BA532-9A1D-46A8-822F-F383C314A987}" destId="{6646BB96-5160-432F-B110-102FE5E2F726}" srcOrd="0" destOrd="0" presId="urn:microsoft.com/office/officeart/2005/8/layout/matrix1"/>
    <dgm:cxn modelId="{43536F57-28BF-4418-9973-826C19E45704}" srcId="{E49BA532-9A1D-46A8-822F-F383C314A987}" destId="{CF599454-8B19-4818-BE43-01387257C542}" srcOrd="3" destOrd="0" parTransId="{6AC0056A-457E-4A6C-BC7C-FA3FEAD63100}" sibTransId="{E63E011F-5283-4E1F-8292-6712D56E330D}"/>
    <dgm:cxn modelId="{6B81E059-A56A-4B8A-8799-CEE12AEDD63D}" type="presOf" srcId="{2B46B690-29CB-4B7F-968E-C361C010B117}" destId="{B7F940F1-32F8-43B0-9F5C-ADFD5BC84487}" srcOrd="0" destOrd="0" presId="urn:microsoft.com/office/officeart/2005/8/layout/matrix1"/>
    <dgm:cxn modelId="{3E828793-F4A1-47A1-B30C-4A67284C9DDA}" type="presOf" srcId="{1EF9A0FC-393B-4F14-ADF7-0F0452591FE8}" destId="{A6F8DEAC-56B6-4B8F-A97E-FAC6D6F8FC2F}" srcOrd="0" destOrd="0" presId="urn:microsoft.com/office/officeart/2005/8/layout/matrix1"/>
    <dgm:cxn modelId="{259F54A6-99F8-4015-9BD4-F97507226559}" type="presOf" srcId="{1EF9A0FC-393B-4F14-ADF7-0F0452591FE8}" destId="{26FA0584-0FB5-4603-88A6-7CA9B89E2C5C}" srcOrd="1" destOrd="0" presId="urn:microsoft.com/office/officeart/2005/8/layout/matrix1"/>
    <dgm:cxn modelId="{FCBE79AA-BFDC-4890-8245-4EE4E31BAE6A}" type="presOf" srcId="{CA98824B-6DFA-4DF8-8662-0572AACE326F}" destId="{E33FE176-28DA-4251-9289-F9E6E2667E3B}" srcOrd="1" destOrd="0" presId="urn:microsoft.com/office/officeart/2005/8/layout/matrix1"/>
    <dgm:cxn modelId="{57699BB2-21D8-43E2-9A8A-E99E688A972E}" type="presOf" srcId="{0101E414-0360-48BC-BD67-A50B392730AF}" destId="{1DECFA44-BC84-4764-BE5A-F16BEFE828E0}" srcOrd="0" destOrd="0" presId="urn:microsoft.com/office/officeart/2005/8/layout/matrix1"/>
    <dgm:cxn modelId="{9CA4C2D7-A717-4932-80F6-1C7ECB2BA40D}" type="presOf" srcId="{CA98824B-6DFA-4DF8-8662-0572AACE326F}" destId="{22F4A64E-D7C0-432C-A93E-C9EFE2E3464C}" srcOrd="0" destOrd="0" presId="urn:microsoft.com/office/officeart/2005/8/layout/matrix1"/>
    <dgm:cxn modelId="{BC839DD9-CCD2-4E51-ABF4-F60CF0A4742F}" srcId="{E49BA532-9A1D-46A8-822F-F383C314A987}" destId="{0101E414-0360-48BC-BD67-A50B392730AF}" srcOrd="2" destOrd="0" parTransId="{FB2EEAD8-D9E5-4796-8A42-B22D5C58A775}" sibTransId="{2BEA585B-5178-40FB-9C79-C489C25EF06E}"/>
    <dgm:cxn modelId="{D2C9B45C-9017-42E5-BB67-BEF908DED0B0}" type="presParOf" srcId="{B7F940F1-32F8-43B0-9F5C-ADFD5BC84487}" destId="{8547F817-E03A-458D-8CCD-3EAC77E7F740}" srcOrd="0" destOrd="0" presId="urn:microsoft.com/office/officeart/2005/8/layout/matrix1"/>
    <dgm:cxn modelId="{03C195E1-FD05-4F6F-A2B3-1D15B3EC334F}" type="presParOf" srcId="{8547F817-E03A-458D-8CCD-3EAC77E7F740}" destId="{A6F8DEAC-56B6-4B8F-A97E-FAC6D6F8FC2F}" srcOrd="0" destOrd="0" presId="urn:microsoft.com/office/officeart/2005/8/layout/matrix1"/>
    <dgm:cxn modelId="{E90F0713-1681-46E7-A5C9-7AAD18A42F0B}" type="presParOf" srcId="{8547F817-E03A-458D-8CCD-3EAC77E7F740}" destId="{26FA0584-0FB5-4603-88A6-7CA9B89E2C5C}" srcOrd="1" destOrd="0" presId="urn:microsoft.com/office/officeart/2005/8/layout/matrix1"/>
    <dgm:cxn modelId="{7A920AC8-0362-459E-82DD-3E4B81AFB318}" type="presParOf" srcId="{8547F817-E03A-458D-8CCD-3EAC77E7F740}" destId="{22F4A64E-D7C0-432C-A93E-C9EFE2E3464C}" srcOrd="2" destOrd="0" presId="urn:microsoft.com/office/officeart/2005/8/layout/matrix1"/>
    <dgm:cxn modelId="{4B1422F7-AEEB-4A6B-833C-3450ABAB4E7C}" type="presParOf" srcId="{8547F817-E03A-458D-8CCD-3EAC77E7F740}" destId="{E33FE176-28DA-4251-9289-F9E6E2667E3B}" srcOrd="3" destOrd="0" presId="urn:microsoft.com/office/officeart/2005/8/layout/matrix1"/>
    <dgm:cxn modelId="{E28921FC-2AA8-48F6-9425-9DD9DB050455}" type="presParOf" srcId="{8547F817-E03A-458D-8CCD-3EAC77E7F740}" destId="{1DECFA44-BC84-4764-BE5A-F16BEFE828E0}" srcOrd="4" destOrd="0" presId="urn:microsoft.com/office/officeart/2005/8/layout/matrix1"/>
    <dgm:cxn modelId="{28E48E49-66FE-41E7-82DF-BC07F402D09A}" type="presParOf" srcId="{8547F817-E03A-458D-8CCD-3EAC77E7F740}" destId="{AB2FB5FA-04F7-4D4F-8810-55B4C94D6356}" srcOrd="5" destOrd="0" presId="urn:microsoft.com/office/officeart/2005/8/layout/matrix1"/>
    <dgm:cxn modelId="{B30C373B-B2A3-40DC-B9B9-546D720414AB}" type="presParOf" srcId="{8547F817-E03A-458D-8CCD-3EAC77E7F740}" destId="{AF32D2F1-2BE5-4EE0-B3FD-D47EDF4B8A80}" srcOrd="6" destOrd="0" presId="urn:microsoft.com/office/officeart/2005/8/layout/matrix1"/>
    <dgm:cxn modelId="{C80A5DCA-364C-4B6E-B069-603CBD63E687}" type="presParOf" srcId="{8547F817-E03A-458D-8CCD-3EAC77E7F740}" destId="{1A0648E0-9F42-4851-BE61-B857BF6EBA97}" srcOrd="7" destOrd="0" presId="urn:microsoft.com/office/officeart/2005/8/layout/matrix1"/>
    <dgm:cxn modelId="{F36CD442-E2DA-4B4B-A719-08133EF49F7A}" type="presParOf" srcId="{B7F940F1-32F8-43B0-9F5C-ADFD5BC84487}" destId="{6646BB96-5160-432F-B110-102FE5E2F72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1AF21F-5E77-4E21-859E-AD9DEC951B1C}">
      <dsp:nvSpPr>
        <dsp:cNvPr id="0" name=""/>
        <dsp:cNvSpPr/>
      </dsp:nvSpPr>
      <dsp:spPr>
        <a:xfrm>
          <a:off x="1902881" y="116247"/>
          <a:ext cx="2560320" cy="256032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latin typeface="Montserrat Black" panose="00000A00000000000000"/>
            </a:rPr>
            <a:t>Matemática e Estatística</a:t>
          </a:r>
        </a:p>
      </dsp:txBody>
      <dsp:txXfrm>
        <a:off x="2244257" y="564303"/>
        <a:ext cx="1877568" cy="1152144"/>
      </dsp:txXfrm>
    </dsp:sp>
    <dsp:sp modelId="{95026D22-B4E5-4E19-9AEE-A882D840FE07}">
      <dsp:nvSpPr>
        <dsp:cNvPr id="0" name=""/>
        <dsp:cNvSpPr/>
      </dsp:nvSpPr>
      <dsp:spPr>
        <a:xfrm>
          <a:off x="2768431" y="1550819"/>
          <a:ext cx="2560320" cy="256032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0" kern="1200" dirty="0">
              <a:latin typeface="Montserrat Black" panose="00000A00000000000000"/>
            </a:rPr>
            <a:t>Conhecimento das áreas de negócio</a:t>
          </a:r>
        </a:p>
      </dsp:txBody>
      <dsp:txXfrm>
        <a:off x="3551462" y="2212235"/>
        <a:ext cx="1536192" cy="1408176"/>
      </dsp:txXfrm>
    </dsp:sp>
    <dsp:sp modelId="{6C3573EF-290A-4820-B9CC-F0F0E98D87EE}">
      <dsp:nvSpPr>
        <dsp:cNvPr id="0" name=""/>
        <dsp:cNvSpPr/>
      </dsp:nvSpPr>
      <dsp:spPr>
        <a:xfrm>
          <a:off x="1007323" y="1602179"/>
          <a:ext cx="2560320" cy="256032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latin typeface="Montserrat Black" panose="00000A00000000000000"/>
            </a:rPr>
            <a:t>Ciência da Computação</a:t>
          </a:r>
        </a:p>
      </dsp:txBody>
      <dsp:txXfrm>
        <a:off x="1248420" y="2263595"/>
        <a:ext cx="1536192" cy="14081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8DEAC-56B6-4B8F-A97E-FAC6D6F8FC2F}">
      <dsp:nvSpPr>
        <dsp:cNvPr id="0" name=""/>
        <dsp:cNvSpPr/>
      </dsp:nvSpPr>
      <dsp:spPr>
        <a:xfrm rot="16200000">
          <a:off x="156273" y="-156273"/>
          <a:ext cx="811218" cy="1123765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Integração de Dados</a:t>
          </a:r>
        </a:p>
      </dsp:txBody>
      <dsp:txXfrm rot="5400000">
        <a:off x="-1" y="1"/>
        <a:ext cx="1123765" cy="608413"/>
      </dsp:txXfrm>
    </dsp:sp>
    <dsp:sp modelId="{22F4A64E-D7C0-432C-A93E-C9EFE2E3464C}">
      <dsp:nvSpPr>
        <dsp:cNvPr id="0" name=""/>
        <dsp:cNvSpPr/>
      </dsp:nvSpPr>
      <dsp:spPr>
        <a:xfrm>
          <a:off x="1123765" y="0"/>
          <a:ext cx="1123765" cy="811218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Qualidade de Dados</a:t>
          </a:r>
        </a:p>
      </dsp:txBody>
      <dsp:txXfrm>
        <a:off x="1123765" y="0"/>
        <a:ext cx="1123765" cy="608413"/>
      </dsp:txXfrm>
    </dsp:sp>
    <dsp:sp modelId="{1DECFA44-BC84-4764-BE5A-F16BEFE828E0}">
      <dsp:nvSpPr>
        <dsp:cNvPr id="0" name=""/>
        <dsp:cNvSpPr/>
      </dsp:nvSpPr>
      <dsp:spPr>
        <a:xfrm rot="10800000">
          <a:off x="0" y="811218"/>
          <a:ext cx="1123765" cy="811218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Segurança de Dados</a:t>
          </a:r>
        </a:p>
      </dsp:txBody>
      <dsp:txXfrm rot="10800000">
        <a:off x="0" y="1014022"/>
        <a:ext cx="1123765" cy="608413"/>
      </dsp:txXfrm>
    </dsp:sp>
    <dsp:sp modelId="{AF32D2F1-2BE5-4EE0-B3FD-D47EDF4B8A80}">
      <dsp:nvSpPr>
        <dsp:cNvPr id="0" name=""/>
        <dsp:cNvSpPr/>
      </dsp:nvSpPr>
      <dsp:spPr>
        <a:xfrm rot="5400000">
          <a:off x="1280039" y="654944"/>
          <a:ext cx="811218" cy="1123765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Engenharia de Dados</a:t>
          </a:r>
        </a:p>
      </dsp:txBody>
      <dsp:txXfrm rot="-5400000">
        <a:off x="1123765" y="1014022"/>
        <a:ext cx="1123765" cy="608413"/>
      </dsp:txXfrm>
    </dsp:sp>
    <dsp:sp modelId="{6646BB96-5160-432F-B110-102FE5E2F726}">
      <dsp:nvSpPr>
        <dsp:cNvPr id="0" name=""/>
        <dsp:cNvSpPr/>
      </dsp:nvSpPr>
      <dsp:spPr>
        <a:xfrm>
          <a:off x="786635" y="608413"/>
          <a:ext cx="674259" cy="405609"/>
        </a:xfrm>
        <a:prstGeom prst="round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 err="1"/>
            <a:t>DataOps</a:t>
          </a:r>
          <a:endParaRPr lang="pt-BR" sz="1200" kern="1200" dirty="0"/>
        </a:p>
      </dsp:txBody>
      <dsp:txXfrm>
        <a:off x="806435" y="628213"/>
        <a:ext cx="634659" cy="366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BBCE1-C8B7-4052-97A2-24B248A24673}" type="datetimeFigureOut">
              <a:rPr lang="pt-BR" smtClean="0"/>
              <a:t>01/04/2020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A9DAE-ADF6-43D3-980B-926B6AC9F1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9521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0" y="883861"/>
            <a:ext cx="7200900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2836605"/>
            <a:ext cx="7200900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187-EFC7-4B03-B0B9-56D3D2B683AC}" type="datetime1">
              <a:rPr lang="pt-BR" smtClean="0"/>
              <a:t>01/04/2020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BEF9-602B-486D-89D6-336C9D04E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615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0607-AF52-493E-A077-357FFACF3B4A}" type="datetime1">
              <a:rPr lang="pt-BR" smtClean="0"/>
              <a:t>01/04/2020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BEF9-602B-486D-89D6-336C9D04E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62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287536"/>
            <a:ext cx="2070259" cy="457682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287536"/>
            <a:ext cx="6090761" cy="4576822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6571-E1EB-4CE1-9B93-635D867D68C9}" type="datetime1">
              <a:rPr lang="pt-BR" smtClean="0"/>
              <a:t>01/04/2020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BEF9-602B-486D-89D6-336C9D04E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402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3656E-CF1E-4243-AD69-A670A899F354}" type="datetime1">
              <a:rPr lang="pt-BR" smtClean="0"/>
              <a:t>01/04/2020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BEF9-602B-486D-89D6-336C9D04E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204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1346419"/>
            <a:ext cx="8281035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3614203"/>
            <a:ext cx="8281035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54BA-E6F1-4BDF-BD12-86742EC8EC27}" type="datetime1">
              <a:rPr lang="pt-BR" smtClean="0"/>
              <a:t>01/04/2020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BEF9-602B-486D-89D6-336C9D04E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936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1437680"/>
            <a:ext cx="4080510" cy="342667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1437680"/>
            <a:ext cx="4080510" cy="342667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2CE23-5E6F-4FA0-ABC4-57239391F669}" type="datetime1">
              <a:rPr lang="pt-BR" smtClean="0"/>
              <a:t>01/04/2020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BEF9-602B-486D-89D6-336C9D04E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2578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287536"/>
            <a:ext cx="8281035" cy="104388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1323916"/>
            <a:ext cx="4061757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1972747"/>
            <a:ext cx="4061757" cy="290161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7" y="1323916"/>
            <a:ext cx="4081761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7" y="1972747"/>
            <a:ext cx="4081761" cy="290161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CC31-0DFD-4C9F-BC83-85DEACB4467D}" type="datetime1">
              <a:rPr lang="pt-BR" smtClean="0"/>
              <a:t>01/04/2020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BEF9-602B-486D-89D6-336C9D04E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8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83A96-70BC-443B-A28C-B78B16AAC4AF}" type="datetime1">
              <a:rPr lang="pt-BR" smtClean="0"/>
              <a:t>01/04/2020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BEF9-602B-486D-89D6-336C9D04E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932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F9B1-8ACA-4A1D-98BF-CA1383C3F8E0}" type="datetime1">
              <a:rPr lang="pt-BR" smtClean="0"/>
              <a:t>01/04/2020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BEF9-602B-486D-89D6-336C9D04E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4653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777597"/>
            <a:ext cx="4860608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FDA8-44A1-42CF-8CF9-0EC5A8703F1F}" type="datetime1">
              <a:rPr lang="pt-BR" smtClean="0"/>
              <a:t>01/04/2020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BEF9-602B-486D-89D6-336C9D04E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87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777597"/>
            <a:ext cx="4860608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9644E-DE42-4BFC-A0A2-8FE7B8744904}" type="datetime1">
              <a:rPr lang="pt-BR" smtClean="0"/>
              <a:t>01/04/2020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BEF9-602B-486D-89D6-336C9D04E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7700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287536"/>
            <a:ext cx="828103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1437680"/>
            <a:ext cx="828103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23825-68B5-4F83-B941-DBE0DD7F1855}" type="datetime1">
              <a:rPr lang="pt-BR" smtClean="0"/>
              <a:t>01/04/2020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5005626"/>
            <a:ext cx="324040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5BEF9-602B-486D-89D6-336C9D04E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264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olitize.com.br/pesquisas-eleitorais-como-sao-feitas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7aX8PAw6S83j_YKZZ2nFlGDPgn-o4vTA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deeplearningbook.com.br/" TargetMode="External"/><Relationship Id="rId3" Type="http://schemas.openxmlformats.org/officeDocument/2006/relationships/hyperlink" Target="https://www.asimovinstitute.org/" TargetMode="External"/><Relationship Id="rId7" Type="http://schemas.openxmlformats.org/officeDocument/2006/relationships/hyperlink" Target="https://cloud.ibm.com/login" TargetMode="External"/><Relationship Id="rId2" Type="http://schemas.openxmlformats.org/officeDocument/2006/relationships/hyperlink" Target="http://datascienceacademy.com.br/blo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naconda.com/enterprise/" TargetMode="External"/><Relationship Id="rId11" Type="http://schemas.openxmlformats.org/officeDocument/2006/relationships/hyperlink" Target="http://datascienceacademy.com.br/blog/10-sugestoes-de-livros-sobre-data-science-para-voce-ler-em-2020/" TargetMode="External"/><Relationship Id="rId5" Type="http://schemas.openxmlformats.org/officeDocument/2006/relationships/hyperlink" Target="https://www.youtube.com/channel/UCIFd_i2iwYox1PPm9rD8wFA" TargetMode="External"/><Relationship Id="rId10" Type="http://schemas.openxmlformats.org/officeDocument/2006/relationships/hyperlink" Target="https://www.r-project.org/" TargetMode="External"/><Relationship Id="rId4" Type="http://schemas.openxmlformats.org/officeDocument/2006/relationships/hyperlink" Target="https://github.com/jupyter/jupyter/wiki/A-gallery-of-interesting-Jupyter-Notebooks" TargetMode="External"/><Relationship Id="rId9" Type="http://schemas.openxmlformats.org/officeDocument/2006/relationships/hyperlink" Target="https://open.spotify.com/show/5k0Ei0MSg5BuiHshr43aS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erik.dutzig@cwi.com.br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stat.org/asa/files/pdfs/pressreleases/2015-ASA-StatisticsFoundationaltoDataScience.pdf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6F27B55-E4B0-4407-93C1-7495D4CE7D99}"/>
              </a:ext>
            </a:extLst>
          </p:cNvPr>
          <p:cNvSpPr/>
          <p:nvPr/>
        </p:nvSpPr>
        <p:spPr>
          <a:xfrm>
            <a:off x="0" y="1"/>
            <a:ext cx="9601200" cy="5400674"/>
          </a:xfrm>
          <a:prstGeom prst="rect">
            <a:avLst/>
          </a:prstGeom>
          <a:gradFill flip="none" rotWithShape="1">
            <a:gsLst>
              <a:gs pos="0">
                <a:srgbClr val="30353E">
                  <a:shade val="30000"/>
                  <a:satMod val="115000"/>
                </a:srgbClr>
              </a:gs>
              <a:gs pos="50000">
                <a:srgbClr val="30353E">
                  <a:shade val="67500"/>
                  <a:satMod val="115000"/>
                </a:srgbClr>
              </a:gs>
              <a:gs pos="100000">
                <a:srgbClr val="30353E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2D5D7DC-566C-4D93-AAD1-EDABFD230410}"/>
              </a:ext>
            </a:extLst>
          </p:cNvPr>
          <p:cNvSpPr/>
          <p:nvPr/>
        </p:nvSpPr>
        <p:spPr>
          <a:xfrm>
            <a:off x="567559" y="1425869"/>
            <a:ext cx="1932002" cy="1932002"/>
          </a:xfrm>
          <a:prstGeom prst="rect">
            <a:avLst/>
          </a:prstGeom>
          <a:noFill/>
          <a:ln w="76200">
            <a:solidFill>
              <a:srgbClr val="F9B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EDE0EBF-0F93-4F2D-9552-4668A80D7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296" y="4726462"/>
            <a:ext cx="2040988" cy="43371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1A4A0D-28EE-4F86-90F4-95E96D1DBB0D}"/>
              </a:ext>
            </a:extLst>
          </p:cNvPr>
          <p:cNvSpPr txBox="1"/>
          <p:nvPr/>
        </p:nvSpPr>
        <p:spPr>
          <a:xfrm>
            <a:off x="751774" y="1653206"/>
            <a:ext cx="44744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00" b="1" dirty="0">
                <a:solidFill>
                  <a:schemeClr val="bg1"/>
                </a:solidFill>
                <a:latin typeface="Montserrat Black" panose="00000A00000000000000" pitchFamily="50" charset="0"/>
              </a:rPr>
              <a:t>Ciência de Dados</a:t>
            </a:r>
          </a:p>
          <a:p>
            <a:r>
              <a:rPr lang="pt-BR" sz="4500" b="1" dirty="0">
                <a:solidFill>
                  <a:schemeClr val="bg1"/>
                </a:solidFill>
                <a:latin typeface="Montserrat Black" panose="00000A00000000000000" pitchFamily="50" charset="0"/>
              </a:rPr>
              <a:t>Visão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980EFAC-B0F0-451E-8ED1-807CDA6721BA}"/>
              </a:ext>
            </a:extLst>
          </p:cNvPr>
          <p:cNvSpPr txBox="1"/>
          <p:nvPr/>
        </p:nvSpPr>
        <p:spPr>
          <a:xfrm>
            <a:off x="479784" y="3552415"/>
            <a:ext cx="2909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Dojo</a:t>
            </a:r>
            <a:r>
              <a:rPr lang="pt-BR" sz="1600" dirty="0">
                <a:solidFill>
                  <a:schemeClr val="bg1"/>
                </a:solidFill>
                <a:latin typeface="Montserrat Light" panose="00000400000000000000" pitchFamily="50" charset="0"/>
              </a:rPr>
              <a:t> do time Coca-Cola.</a:t>
            </a:r>
          </a:p>
          <a:p>
            <a:r>
              <a:rPr lang="pt-BR" sz="1600" dirty="0">
                <a:solidFill>
                  <a:schemeClr val="bg1"/>
                </a:solidFill>
                <a:latin typeface="Montserrat Light" panose="00000400000000000000" pitchFamily="50" charset="0"/>
              </a:rPr>
              <a:t>02/04/2020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20D4AC5-D64A-4CFD-91DC-28BD10E587B3}"/>
              </a:ext>
            </a:extLst>
          </p:cNvPr>
          <p:cNvSpPr/>
          <p:nvPr/>
        </p:nvSpPr>
        <p:spPr>
          <a:xfrm>
            <a:off x="8794012" y="147841"/>
            <a:ext cx="185324" cy="185324"/>
          </a:xfrm>
          <a:prstGeom prst="rect">
            <a:avLst/>
          </a:prstGeom>
          <a:solidFill>
            <a:srgbClr val="F59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D26F46F-52DA-491F-8BEB-0B86488FA34C}"/>
              </a:ext>
            </a:extLst>
          </p:cNvPr>
          <p:cNvSpPr/>
          <p:nvPr/>
        </p:nvSpPr>
        <p:spPr>
          <a:xfrm>
            <a:off x="9014729" y="145910"/>
            <a:ext cx="185324" cy="185324"/>
          </a:xfrm>
          <a:prstGeom prst="rect">
            <a:avLst/>
          </a:prstGeom>
          <a:solidFill>
            <a:srgbClr val="F9B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32D4898-6390-439D-A98B-8A1972E0C5B7}"/>
              </a:ext>
            </a:extLst>
          </p:cNvPr>
          <p:cNvSpPr/>
          <p:nvPr/>
        </p:nvSpPr>
        <p:spPr>
          <a:xfrm>
            <a:off x="9235446" y="145910"/>
            <a:ext cx="185324" cy="185324"/>
          </a:xfrm>
          <a:prstGeom prst="rect">
            <a:avLst/>
          </a:prstGeom>
          <a:solidFill>
            <a:srgbClr val="FDD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78642EE-D92A-4EAB-9733-96F5DBFA7C97}"/>
              </a:ext>
            </a:extLst>
          </p:cNvPr>
          <p:cNvSpPr txBox="1"/>
          <p:nvPr/>
        </p:nvSpPr>
        <p:spPr>
          <a:xfrm>
            <a:off x="7873207" y="4385977"/>
            <a:ext cx="1500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Montserrat Light" panose="00000400000000000000" pitchFamily="50" charset="0"/>
              </a:rPr>
              <a:t>Erik Yuri Dutzig</a:t>
            </a:r>
          </a:p>
        </p:txBody>
      </p:sp>
    </p:spTree>
    <p:extLst>
      <p:ext uri="{BB962C8B-B14F-4D97-AF65-F5344CB8AC3E}">
        <p14:creationId xmlns:p14="http://schemas.microsoft.com/office/powerpoint/2010/main" val="1006438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B186EB47-63AA-42A8-B121-11FC8D504A16}"/>
              </a:ext>
            </a:extLst>
          </p:cNvPr>
          <p:cNvSpPr/>
          <p:nvPr/>
        </p:nvSpPr>
        <p:spPr>
          <a:xfrm>
            <a:off x="0" y="0"/>
            <a:ext cx="9601200" cy="5400674"/>
          </a:xfrm>
          <a:prstGeom prst="rect">
            <a:avLst/>
          </a:prstGeom>
          <a:gradFill flip="none" rotWithShape="1">
            <a:gsLst>
              <a:gs pos="0">
                <a:srgbClr val="42464C">
                  <a:shade val="30000"/>
                  <a:satMod val="115000"/>
                </a:srgbClr>
              </a:gs>
              <a:gs pos="50000">
                <a:srgbClr val="42464C">
                  <a:shade val="67500"/>
                  <a:satMod val="115000"/>
                </a:srgbClr>
              </a:gs>
              <a:gs pos="100000">
                <a:srgbClr val="42464C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18D39F3-AA5C-4E97-9DB6-1ABD404E88A9}"/>
              </a:ext>
            </a:extLst>
          </p:cNvPr>
          <p:cNvSpPr/>
          <p:nvPr/>
        </p:nvSpPr>
        <p:spPr>
          <a:xfrm>
            <a:off x="8794012" y="147841"/>
            <a:ext cx="185324" cy="185324"/>
          </a:xfrm>
          <a:prstGeom prst="rect">
            <a:avLst/>
          </a:prstGeom>
          <a:solidFill>
            <a:srgbClr val="F59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800A0EC-D268-45A7-997F-0738E40A0F4A}"/>
              </a:ext>
            </a:extLst>
          </p:cNvPr>
          <p:cNvSpPr/>
          <p:nvPr/>
        </p:nvSpPr>
        <p:spPr>
          <a:xfrm>
            <a:off x="9014729" y="145910"/>
            <a:ext cx="185324" cy="185324"/>
          </a:xfrm>
          <a:prstGeom prst="rect">
            <a:avLst/>
          </a:prstGeom>
          <a:solidFill>
            <a:srgbClr val="F9B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B0CB637-858D-4C72-A39F-347731DE0037}"/>
              </a:ext>
            </a:extLst>
          </p:cNvPr>
          <p:cNvSpPr/>
          <p:nvPr/>
        </p:nvSpPr>
        <p:spPr>
          <a:xfrm>
            <a:off x="9235446" y="145910"/>
            <a:ext cx="185324" cy="185324"/>
          </a:xfrm>
          <a:prstGeom prst="rect">
            <a:avLst/>
          </a:prstGeom>
          <a:solidFill>
            <a:srgbClr val="FDD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CE4A1A4-E05D-45F7-BA60-3D63AA5FACC6}"/>
              </a:ext>
            </a:extLst>
          </p:cNvPr>
          <p:cNvSpPr txBox="1"/>
          <p:nvPr/>
        </p:nvSpPr>
        <p:spPr>
          <a:xfrm>
            <a:off x="502920" y="476678"/>
            <a:ext cx="4968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9B042"/>
                </a:solidFill>
                <a:latin typeface="Montserrat Black" panose="00000A00000000000000" pitchFamily="50" charset="0"/>
              </a:rPr>
              <a:t>Estatística.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08DE57D2-B4B4-40B4-A0EC-E40CBD9C30ED}"/>
              </a:ext>
            </a:extLst>
          </p:cNvPr>
          <p:cNvSpPr/>
          <p:nvPr/>
        </p:nvSpPr>
        <p:spPr>
          <a:xfrm>
            <a:off x="632092" y="2125980"/>
            <a:ext cx="2781667" cy="2743200"/>
          </a:xfrm>
          <a:prstGeom prst="rect">
            <a:avLst/>
          </a:prstGeom>
          <a:noFill/>
          <a:ln w="76200">
            <a:solidFill>
              <a:srgbClr val="696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56CD061-99DB-43A3-8EBF-BBE2CE3D598E}"/>
              </a:ext>
            </a:extLst>
          </p:cNvPr>
          <p:cNvSpPr txBox="1"/>
          <p:nvPr/>
        </p:nvSpPr>
        <p:spPr>
          <a:xfrm>
            <a:off x="811810" y="2964826"/>
            <a:ext cx="24656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Estatística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 é a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ciência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, parte da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Matemática Aplicada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, que fornece métodos para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coletar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,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descrever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,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analisar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,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apresentar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 e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interpretar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 dados, para a utilização dos mesmos na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tomada de decisões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.</a:t>
            </a:r>
            <a:endParaRPr lang="pt-BR" sz="1400" b="1" dirty="0">
              <a:solidFill>
                <a:srgbClr val="FDD29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2A5513E-A19B-44ED-916C-89AC60161D17}"/>
              </a:ext>
            </a:extLst>
          </p:cNvPr>
          <p:cNvSpPr txBox="1"/>
          <p:nvPr/>
        </p:nvSpPr>
        <p:spPr>
          <a:xfrm>
            <a:off x="811810" y="2242891"/>
            <a:ext cx="125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FDD291"/>
                </a:solidFill>
                <a:latin typeface="Montserrat SemiBold" panose="00000700000000000000" pitchFamily="50" charset="0"/>
              </a:rPr>
              <a:t>“</a:t>
            </a:r>
            <a:endParaRPr lang="pt-BR" sz="8000" b="1" dirty="0">
              <a:solidFill>
                <a:srgbClr val="FDD29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DE13730-B612-4EE5-A5A5-6A93FD752718}"/>
              </a:ext>
            </a:extLst>
          </p:cNvPr>
          <p:cNvSpPr txBox="1"/>
          <p:nvPr/>
        </p:nvSpPr>
        <p:spPr>
          <a:xfrm>
            <a:off x="5238341" y="502078"/>
            <a:ext cx="2413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Montserrat Light" panose="00000400000000000000" pitchFamily="50" charset="0"/>
              </a:rPr>
              <a:t>Estatística Inferencial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DB65BDF-062E-4EA3-B5DD-331C95D1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67" y="600087"/>
            <a:ext cx="599465" cy="54045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B8892109-5100-4BF5-B2D1-9912DCE6FAEA}"/>
              </a:ext>
            </a:extLst>
          </p:cNvPr>
          <p:cNvSpPr txBox="1"/>
          <p:nvPr/>
        </p:nvSpPr>
        <p:spPr>
          <a:xfrm>
            <a:off x="5226283" y="798525"/>
            <a:ext cx="39737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É o processo de estimar informações sobre uma população a partir dos resultados observados em uma amostra.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31A878B-D2DD-4709-A780-380E06119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388" y="1913254"/>
            <a:ext cx="2309055" cy="163603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791E90-2431-4FD1-BDFC-DE8593194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269" y="3631117"/>
            <a:ext cx="1247885" cy="1436785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F26B99-99FE-4CE1-87A8-61884377C829}"/>
              </a:ext>
            </a:extLst>
          </p:cNvPr>
          <p:cNvSpPr txBox="1"/>
          <p:nvPr/>
        </p:nvSpPr>
        <p:spPr>
          <a:xfrm>
            <a:off x="4609158" y="1587699"/>
            <a:ext cx="3849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Inferência sobre a intenção de voto da população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08E635E-C8C6-4F46-ABE8-72866F081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794" y="1910227"/>
            <a:ext cx="2309055" cy="164400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2ADA1818-7A86-401A-94B4-CF62A76F376B}"/>
              </a:ext>
            </a:extLst>
          </p:cNvPr>
          <p:cNvSpPr txBox="1"/>
          <p:nvPr/>
        </p:nvSpPr>
        <p:spPr>
          <a:xfrm>
            <a:off x="3878388" y="5000564"/>
            <a:ext cx="5740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65000"/>
                  </a:schemeClr>
                </a:solidFill>
              </a:rPr>
              <a:t>Imagens: Isabela Souza, Politize!</a:t>
            </a:r>
          </a:p>
          <a:p>
            <a:r>
              <a:rPr lang="pt-BR" sz="1000" dirty="0">
                <a:solidFill>
                  <a:schemeClr val="bg1">
                    <a:lumMod val="6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https://www.politize.com.br/pesquisas-eleitorais-como-</a:t>
            </a:r>
            <a:r>
              <a:rPr lang="pt-BR" sz="1000" dirty="0" err="1">
                <a:solidFill>
                  <a:schemeClr val="bg1">
                    <a:lumMod val="6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sao</a:t>
            </a:r>
            <a:r>
              <a:rPr lang="pt-BR" sz="1000" dirty="0">
                <a:solidFill>
                  <a:schemeClr val="bg1">
                    <a:lumMod val="6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-feitas/</a:t>
            </a:r>
            <a:r>
              <a:rPr lang="pt-BR" sz="1000" dirty="0">
                <a:solidFill>
                  <a:schemeClr val="bg1">
                    <a:lumMod val="65000"/>
                  </a:schemeClr>
                </a:solidFill>
              </a:rPr>
              <a:t>, acesso em 30/03/2020</a:t>
            </a:r>
          </a:p>
        </p:txBody>
      </p:sp>
    </p:spTree>
    <p:extLst>
      <p:ext uri="{BB962C8B-B14F-4D97-AF65-F5344CB8AC3E}">
        <p14:creationId xmlns:p14="http://schemas.microsoft.com/office/powerpoint/2010/main" val="412668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B186EB47-63AA-42A8-B121-11FC8D504A16}"/>
              </a:ext>
            </a:extLst>
          </p:cNvPr>
          <p:cNvSpPr/>
          <p:nvPr/>
        </p:nvSpPr>
        <p:spPr>
          <a:xfrm>
            <a:off x="0" y="1"/>
            <a:ext cx="9601200" cy="5400674"/>
          </a:xfrm>
          <a:prstGeom prst="rect">
            <a:avLst/>
          </a:prstGeom>
          <a:gradFill flip="none" rotWithShape="1">
            <a:gsLst>
              <a:gs pos="0">
                <a:srgbClr val="42464C">
                  <a:shade val="30000"/>
                  <a:satMod val="115000"/>
                </a:srgbClr>
              </a:gs>
              <a:gs pos="50000">
                <a:srgbClr val="42464C">
                  <a:shade val="67500"/>
                  <a:satMod val="115000"/>
                </a:srgbClr>
              </a:gs>
              <a:gs pos="100000">
                <a:srgbClr val="42464C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18D39F3-AA5C-4E97-9DB6-1ABD404E88A9}"/>
              </a:ext>
            </a:extLst>
          </p:cNvPr>
          <p:cNvSpPr/>
          <p:nvPr/>
        </p:nvSpPr>
        <p:spPr>
          <a:xfrm>
            <a:off x="8794012" y="147841"/>
            <a:ext cx="185324" cy="185324"/>
          </a:xfrm>
          <a:prstGeom prst="rect">
            <a:avLst/>
          </a:prstGeom>
          <a:solidFill>
            <a:srgbClr val="F59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800A0EC-D268-45A7-997F-0738E40A0F4A}"/>
              </a:ext>
            </a:extLst>
          </p:cNvPr>
          <p:cNvSpPr/>
          <p:nvPr/>
        </p:nvSpPr>
        <p:spPr>
          <a:xfrm>
            <a:off x="9014729" y="145910"/>
            <a:ext cx="185324" cy="185324"/>
          </a:xfrm>
          <a:prstGeom prst="rect">
            <a:avLst/>
          </a:prstGeom>
          <a:solidFill>
            <a:srgbClr val="F9B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B0CB637-858D-4C72-A39F-347731DE0037}"/>
              </a:ext>
            </a:extLst>
          </p:cNvPr>
          <p:cNvSpPr/>
          <p:nvPr/>
        </p:nvSpPr>
        <p:spPr>
          <a:xfrm>
            <a:off x="9235446" y="145910"/>
            <a:ext cx="185324" cy="185324"/>
          </a:xfrm>
          <a:prstGeom prst="rect">
            <a:avLst/>
          </a:prstGeom>
          <a:solidFill>
            <a:srgbClr val="FDD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CE4A1A4-E05D-45F7-BA60-3D63AA5FACC6}"/>
              </a:ext>
            </a:extLst>
          </p:cNvPr>
          <p:cNvSpPr txBox="1"/>
          <p:nvPr/>
        </p:nvSpPr>
        <p:spPr>
          <a:xfrm>
            <a:off x="502920" y="476678"/>
            <a:ext cx="4968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9B042"/>
                </a:solidFill>
                <a:latin typeface="Montserrat Black" panose="00000A00000000000000" pitchFamily="50" charset="0"/>
              </a:rPr>
              <a:t>Conhecimento da área de negócio.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08DE57D2-B4B4-40B4-A0EC-E40CBD9C30ED}"/>
              </a:ext>
            </a:extLst>
          </p:cNvPr>
          <p:cNvSpPr/>
          <p:nvPr/>
        </p:nvSpPr>
        <p:spPr>
          <a:xfrm>
            <a:off x="632092" y="2125980"/>
            <a:ext cx="2781667" cy="2743200"/>
          </a:xfrm>
          <a:prstGeom prst="rect">
            <a:avLst/>
          </a:prstGeom>
          <a:noFill/>
          <a:ln w="76200">
            <a:solidFill>
              <a:srgbClr val="696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56CD061-99DB-43A3-8EBF-BBE2CE3D598E}"/>
              </a:ext>
            </a:extLst>
          </p:cNvPr>
          <p:cNvSpPr txBox="1"/>
          <p:nvPr/>
        </p:nvSpPr>
        <p:spPr>
          <a:xfrm>
            <a:off x="780988" y="2964826"/>
            <a:ext cx="26019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É necessário entender o problema que deu origem à investigação e coleta de dados (por isso o conhecimento de áreas de negócios é tão importante). O contexto é o que faz cada investigação estatística diferente.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2A5513E-A19B-44ED-916C-89AC60161D17}"/>
              </a:ext>
            </a:extLst>
          </p:cNvPr>
          <p:cNvSpPr txBox="1"/>
          <p:nvPr/>
        </p:nvSpPr>
        <p:spPr>
          <a:xfrm>
            <a:off x="811810" y="2242891"/>
            <a:ext cx="125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FDD291"/>
                </a:solidFill>
                <a:latin typeface="Montserrat SemiBold" panose="00000700000000000000" pitchFamily="50" charset="0"/>
              </a:rPr>
              <a:t>“</a:t>
            </a:r>
            <a:endParaRPr lang="pt-BR" sz="8000" b="1" dirty="0">
              <a:solidFill>
                <a:srgbClr val="FDD29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8E05333-EC05-408A-AF59-A4AFB4EF235E}"/>
              </a:ext>
            </a:extLst>
          </p:cNvPr>
          <p:cNvSpPr txBox="1"/>
          <p:nvPr/>
        </p:nvSpPr>
        <p:spPr>
          <a:xfrm>
            <a:off x="4166194" y="1612409"/>
            <a:ext cx="4744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9B042"/>
                </a:solidFill>
                <a:latin typeface="Montserrat Black" panose="00000A00000000000000" pitchFamily="50" charset="0"/>
              </a:rPr>
              <a:t>Descoberta de tratamento para o covid-19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A33EB6A-DA9C-4B04-A211-3BE63BA8B13E}"/>
              </a:ext>
            </a:extLst>
          </p:cNvPr>
          <p:cNvSpPr txBox="1"/>
          <p:nvPr/>
        </p:nvSpPr>
        <p:spPr>
          <a:xfrm>
            <a:off x="4390809" y="3497580"/>
            <a:ext cx="42951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“O que nossos algoritmos fazem é reduzir a probabilidade de falha na descoberta de drogas no laboratório” </a:t>
            </a:r>
            <a:r>
              <a:rPr lang="pt-BR" sz="1100" dirty="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50" charset="0"/>
              </a:rPr>
              <a:t>Andrew </a:t>
            </a:r>
            <a:r>
              <a:rPr lang="pt-BR" sz="1100" dirty="0" err="1">
                <a:solidFill>
                  <a:schemeClr val="bg1">
                    <a:lumMod val="65000"/>
                  </a:schemeClr>
                </a:solidFill>
                <a:latin typeface="Montserrat Light" panose="00000400000000000000" pitchFamily="50" charset="0"/>
              </a:rPr>
              <a:t>Satz</a:t>
            </a:r>
            <a:endParaRPr lang="pt-BR" sz="1400" dirty="0">
              <a:solidFill>
                <a:schemeClr val="bg1">
                  <a:lumMod val="6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C475A4C-7C5F-4851-8D5D-AE4F4C66903B}"/>
              </a:ext>
            </a:extLst>
          </p:cNvPr>
          <p:cNvSpPr txBox="1"/>
          <p:nvPr/>
        </p:nvSpPr>
        <p:spPr>
          <a:xfrm>
            <a:off x="4377195" y="4439590"/>
            <a:ext cx="42951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“Esse esforço requer conhecimento, colaboração e a capacidade de processar quantidades incríveis de dados (...)” </a:t>
            </a:r>
            <a:r>
              <a:rPr lang="pt-BR" sz="1100" dirty="0" err="1">
                <a:solidFill>
                  <a:schemeClr val="bg1">
                    <a:lumMod val="65000"/>
                  </a:schemeClr>
                </a:solidFill>
                <a:latin typeface="Montserrat Light" panose="00000400000000000000" pitchFamily="50" charset="0"/>
              </a:rPr>
              <a:t>Rensselaer</a:t>
            </a:r>
            <a:r>
              <a:rPr lang="pt-BR" sz="1100" dirty="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50" charset="0"/>
              </a:rPr>
              <a:t> </a:t>
            </a:r>
            <a:r>
              <a:rPr lang="pt-BR" sz="1100" dirty="0" err="1">
                <a:solidFill>
                  <a:schemeClr val="bg1">
                    <a:lumMod val="65000"/>
                  </a:schemeClr>
                </a:solidFill>
                <a:latin typeface="Montserrat Light" panose="00000400000000000000" pitchFamily="50" charset="0"/>
              </a:rPr>
              <a:t>Polytechnic</a:t>
            </a:r>
            <a:r>
              <a:rPr lang="pt-BR" sz="1100" dirty="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50" charset="0"/>
              </a:rPr>
              <a:t> </a:t>
            </a:r>
            <a:r>
              <a:rPr lang="pt-BR" sz="1100" dirty="0" err="1">
                <a:solidFill>
                  <a:schemeClr val="bg1">
                    <a:lumMod val="65000"/>
                  </a:schemeClr>
                </a:solidFill>
                <a:latin typeface="Montserrat Light" panose="00000400000000000000" pitchFamily="50" charset="0"/>
              </a:rPr>
              <a:t>Institute</a:t>
            </a:r>
            <a:endParaRPr lang="pt-BR" sz="1400" dirty="0">
              <a:solidFill>
                <a:schemeClr val="bg1">
                  <a:lumMod val="6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BAD3B90-8E47-4715-9046-8DB25E8A6D25}"/>
              </a:ext>
            </a:extLst>
          </p:cNvPr>
          <p:cNvSpPr txBox="1"/>
          <p:nvPr/>
        </p:nvSpPr>
        <p:spPr>
          <a:xfrm>
            <a:off x="3955769" y="2670006"/>
            <a:ext cx="516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Com algoritmos de </a:t>
            </a:r>
            <a:r>
              <a:rPr lang="pt-BR" sz="12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Machine</a:t>
            </a:r>
            <a:r>
              <a:rPr lang="pt-BR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 Learning, </a:t>
            </a:r>
            <a:r>
              <a:rPr lang="pt-BR" sz="12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Satz</a:t>
            </a:r>
            <a:r>
              <a:rPr lang="pt-BR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 e </a:t>
            </a:r>
            <a:r>
              <a:rPr lang="pt-BR" sz="12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Averso</a:t>
            </a:r>
            <a:r>
              <a:rPr lang="pt-BR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 esperam acelerar a velocidade com que as terapias com </a:t>
            </a:r>
            <a:r>
              <a:rPr lang="pt-BR" sz="12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Coronavirus</a:t>
            </a:r>
            <a:r>
              <a:rPr lang="pt-BR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 são descobertas, desenvolvidas e fornecidas.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C5D54B9-9AD2-4A0C-9F7B-D7CA71C12CBD}"/>
              </a:ext>
            </a:extLst>
          </p:cNvPr>
          <p:cNvSpPr txBox="1"/>
          <p:nvPr/>
        </p:nvSpPr>
        <p:spPr>
          <a:xfrm>
            <a:off x="5951203" y="1917234"/>
            <a:ext cx="1174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50" charset="0"/>
              </a:rPr>
              <a:t>www.evqlv.com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99B1283-4301-490D-9D12-7C2EE565F9DE}"/>
              </a:ext>
            </a:extLst>
          </p:cNvPr>
          <p:cNvSpPr txBox="1"/>
          <p:nvPr/>
        </p:nvSpPr>
        <p:spPr>
          <a:xfrm>
            <a:off x="5820253" y="2121042"/>
            <a:ext cx="1436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50" charset="0"/>
              </a:rPr>
              <a:t>Columbia University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Montserrat Light" panose="00000400000000000000" pitchFamily="50" charset="0"/>
            </a:endParaRPr>
          </a:p>
        </p:txBody>
      </p:sp>
      <p:pic>
        <p:nvPicPr>
          <p:cNvPr id="39" name="Gráfico 38">
            <a:extLst>
              <a:ext uri="{FF2B5EF4-FFF2-40B4-BE49-F238E27FC236}">
                <a16:creationId xmlns:a16="http://schemas.microsoft.com/office/drawing/2014/main" id="{6D98F3F9-08DA-4E92-BED5-D700B65E2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2860" y="-142324"/>
            <a:ext cx="2968286" cy="185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58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B186EB47-63AA-42A8-B121-11FC8D504A16}"/>
              </a:ext>
            </a:extLst>
          </p:cNvPr>
          <p:cNvSpPr/>
          <p:nvPr/>
        </p:nvSpPr>
        <p:spPr>
          <a:xfrm>
            <a:off x="0" y="1"/>
            <a:ext cx="9601200" cy="5400674"/>
          </a:xfrm>
          <a:prstGeom prst="rect">
            <a:avLst/>
          </a:prstGeom>
          <a:gradFill flip="none" rotWithShape="1">
            <a:gsLst>
              <a:gs pos="0">
                <a:srgbClr val="42464C">
                  <a:shade val="30000"/>
                  <a:satMod val="115000"/>
                </a:srgbClr>
              </a:gs>
              <a:gs pos="50000">
                <a:srgbClr val="42464C">
                  <a:shade val="67500"/>
                  <a:satMod val="115000"/>
                </a:srgbClr>
              </a:gs>
              <a:gs pos="100000">
                <a:srgbClr val="42464C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18D39F3-AA5C-4E97-9DB6-1ABD404E88A9}"/>
              </a:ext>
            </a:extLst>
          </p:cNvPr>
          <p:cNvSpPr/>
          <p:nvPr/>
        </p:nvSpPr>
        <p:spPr>
          <a:xfrm>
            <a:off x="8794012" y="147841"/>
            <a:ext cx="185324" cy="185324"/>
          </a:xfrm>
          <a:prstGeom prst="rect">
            <a:avLst/>
          </a:prstGeom>
          <a:solidFill>
            <a:srgbClr val="F59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800A0EC-D268-45A7-997F-0738E40A0F4A}"/>
              </a:ext>
            </a:extLst>
          </p:cNvPr>
          <p:cNvSpPr/>
          <p:nvPr/>
        </p:nvSpPr>
        <p:spPr>
          <a:xfrm>
            <a:off x="9014729" y="145910"/>
            <a:ext cx="185324" cy="185324"/>
          </a:xfrm>
          <a:prstGeom prst="rect">
            <a:avLst/>
          </a:prstGeom>
          <a:solidFill>
            <a:srgbClr val="F9B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B0CB637-858D-4C72-A39F-347731DE0037}"/>
              </a:ext>
            </a:extLst>
          </p:cNvPr>
          <p:cNvSpPr/>
          <p:nvPr/>
        </p:nvSpPr>
        <p:spPr>
          <a:xfrm>
            <a:off x="9235446" y="145910"/>
            <a:ext cx="185324" cy="185324"/>
          </a:xfrm>
          <a:prstGeom prst="rect">
            <a:avLst/>
          </a:prstGeom>
          <a:solidFill>
            <a:srgbClr val="FDD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CE4A1A4-E05D-45F7-BA60-3D63AA5FACC6}"/>
              </a:ext>
            </a:extLst>
          </p:cNvPr>
          <p:cNvSpPr txBox="1"/>
          <p:nvPr/>
        </p:nvSpPr>
        <p:spPr>
          <a:xfrm>
            <a:off x="502920" y="476678"/>
            <a:ext cx="4968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9B042"/>
                </a:solidFill>
                <a:latin typeface="Montserrat Black" panose="00000A00000000000000" pitchFamily="50" charset="0"/>
              </a:rPr>
              <a:t>Ciência da Computação.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08DE57D2-B4B4-40B4-A0EC-E40CBD9C30ED}"/>
              </a:ext>
            </a:extLst>
          </p:cNvPr>
          <p:cNvSpPr/>
          <p:nvPr/>
        </p:nvSpPr>
        <p:spPr>
          <a:xfrm>
            <a:off x="632092" y="2125980"/>
            <a:ext cx="2781667" cy="2743200"/>
          </a:xfrm>
          <a:prstGeom prst="rect">
            <a:avLst/>
          </a:prstGeom>
          <a:noFill/>
          <a:ln w="76200">
            <a:solidFill>
              <a:srgbClr val="696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56CD061-99DB-43A3-8EBF-BBE2CE3D598E}"/>
              </a:ext>
            </a:extLst>
          </p:cNvPr>
          <p:cNvSpPr txBox="1"/>
          <p:nvPr/>
        </p:nvSpPr>
        <p:spPr>
          <a:xfrm>
            <a:off x="780988" y="2790168"/>
            <a:ext cx="2632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Na Ciência de Dados a Ciência da Computação oferece as soluções necessárias para o processamento, coleta e armazenamento de dados, em grande quantidade, velocidade e variedade, assim como a automatização dos processos daquela ciência.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2A5513E-A19B-44ED-916C-89AC60161D17}"/>
              </a:ext>
            </a:extLst>
          </p:cNvPr>
          <p:cNvSpPr txBox="1"/>
          <p:nvPr/>
        </p:nvSpPr>
        <p:spPr>
          <a:xfrm>
            <a:off x="811810" y="2068233"/>
            <a:ext cx="125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FDD291"/>
                </a:solidFill>
                <a:latin typeface="Montserrat SemiBold" panose="00000700000000000000" pitchFamily="50" charset="0"/>
              </a:rPr>
              <a:t>“</a:t>
            </a:r>
            <a:endParaRPr lang="pt-BR" sz="8000" b="1" dirty="0">
              <a:solidFill>
                <a:srgbClr val="FDD29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C5D54B9-9AD2-4A0C-9F7B-D7CA71C12CBD}"/>
              </a:ext>
            </a:extLst>
          </p:cNvPr>
          <p:cNvSpPr txBox="1"/>
          <p:nvPr/>
        </p:nvSpPr>
        <p:spPr>
          <a:xfrm>
            <a:off x="7209516" y="5126079"/>
            <a:ext cx="13480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50" charset="0"/>
              </a:rPr>
              <a:t>www.dataopsmanifesto.org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0D2E45AD-4E79-4F66-A78E-8D070AE42D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3004276"/>
              </p:ext>
            </p:extLst>
          </p:nvPr>
        </p:nvGraphicFramePr>
        <p:xfrm>
          <a:off x="6721577" y="3522674"/>
          <a:ext cx="2247531" cy="1622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75347D41-4F3F-48E7-900F-1FA19053A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228" y="844609"/>
            <a:ext cx="3901289" cy="248165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22B9938E-4EE8-4CA4-A02E-5C4600F93C4E}"/>
              </a:ext>
            </a:extLst>
          </p:cNvPr>
          <p:cNvSpPr txBox="1"/>
          <p:nvPr/>
        </p:nvSpPr>
        <p:spPr>
          <a:xfrm>
            <a:off x="3909799" y="3305713"/>
            <a:ext cx="13480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50" charset="0"/>
              </a:rPr>
              <a:t>Nvidia</a:t>
            </a:r>
          </a:p>
        </p:txBody>
      </p:sp>
    </p:spTree>
    <p:extLst>
      <p:ext uri="{BB962C8B-B14F-4D97-AF65-F5344CB8AC3E}">
        <p14:creationId xmlns:p14="http://schemas.microsoft.com/office/powerpoint/2010/main" val="1352098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04DEBBB1-B711-4515-895E-985A91CA8961}"/>
              </a:ext>
            </a:extLst>
          </p:cNvPr>
          <p:cNvSpPr/>
          <p:nvPr/>
        </p:nvSpPr>
        <p:spPr>
          <a:xfrm>
            <a:off x="22216" y="-7734"/>
            <a:ext cx="9572534" cy="54161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6F27B55-E4B0-4407-93C1-7495D4CE7D99}"/>
              </a:ext>
            </a:extLst>
          </p:cNvPr>
          <p:cNvSpPr/>
          <p:nvPr/>
        </p:nvSpPr>
        <p:spPr>
          <a:xfrm>
            <a:off x="0" y="-7734"/>
            <a:ext cx="2954602" cy="5416143"/>
          </a:xfrm>
          <a:prstGeom prst="rect">
            <a:avLst/>
          </a:prstGeom>
          <a:solidFill>
            <a:srgbClr val="42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2D5D7DC-566C-4D93-AAD1-EDABFD230410}"/>
              </a:ext>
            </a:extLst>
          </p:cNvPr>
          <p:cNvSpPr/>
          <p:nvPr/>
        </p:nvSpPr>
        <p:spPr>
          <a:xfrm>
            <a:off x="1708879" y="1332337"/>
            <a:ext cx="3255578" cy="2749919"/>
          </a:xfrm>
          <a:prstGeom prst="rect">
            <a:avLst/>
          </a:prstGeom>
          <a:noFill/>
          <a:ln w="76200">
            <a:solidFill>
              <a:srgbClr val="F9B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99FD25-7756-4E85-A8A6-471BBA535961}"/>
              </a:ext>
            </a:extLst>
          </p:cNvPr>
          <p:cNvSpPr txBox="1"/>
          <p:nvPr/>
        </p:nvSpPr>
        <p:spPr>
          <a:xfrm>
            <a:off x="3226181" y="2337814"/>
            <a:ext cx="4474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2464C"/>
                </a:solidFill>
                <a:latin typeface="Montserrat Black" panose="00000A00000000000000" pitchFamily="50" charset="0"/>
              </a:rPr>
              <a:t>Exemplos de aplicações.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BCD2C1-64BC-4929-A762-D473676F5F16}"/>
              </a:ext>
            </a:extLst>
          </p:cNvPr>
          <p:cNvSpPr txBox="1"/>
          <p:nvPr/>
        </p:nvSpPr>
        <p:spPr>
          <a:xfrm>
            <a:off x="3206739" y="1786569"/>
            <a:ext cx="1091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9B042"/>
                </a:solidFill>
                <a:latin typeface="Montserrat Black" panose="00000A00000000000000" pitchFamily="50" charset="0"/>
              </a:rPr>
              <a:t>03.</a:t>
            </a:r>
          </a:p>
        </p:txBody>
      </p:sp>
    </p:spTree>
    <p:extLst>
      <p:ext uri="{BB962C8B-B14F-4D97-AF65-F5344CB8AC3E}">
        <p14:creationId xmlns:p14="http://schemas.microsoft.com/office/powerpoint/2010/main" val="1208868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810161-0FC6-42BC-AEAF-518259B1320D}"/>
              </a:ext>
            </a:extLst>
          </p:cNvPr>
          <p:cNvSpPr/>
          <p:nvPr/>
        </p:nvSpPr>
        <p:spPr>
          <a:xfrm>
            <a:off x="0" y="-15304"/>
            <a:ext cx="9601200" cy="5416440"/>
          </a:xfrm>
          <a:prstGeom prst="rect">
            <a:avLst/>
          </a:prstGeom>
          <a:solidFill>
            <a:srgbClr val="42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5CBA7F9-BDAE-4936-B679-E1FF6274A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4" r="9525"/>
          <a:stretch/>
        </p:blipFill>
        <p:spPr>
          <a:xfrm>
            <a:off x="2372611" y="2850760"/>
            <a:ext cx="1966482" cy="19521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DF6DF58-FD3B-41A1-AF32-D17379343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25" y="674895"/>
            <a:ext cx="1964768" cy="2025441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644D0E2C-D607-466C-A5C6-3E167EDF3B4A}"/>
              </a:ext>
            </a:extLst>
          </p:cNvPr>
          <p:cNvSpPr txBox="1"/>
          <p:nvPr/>
        </p:nvSpPr>
        <p:spPr>
          <a:xfrm>
            <a:off x="4648201" y="2369648"/>
            <a:ext cx="4711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Montserrat Light" panose="00000400000000000000" pitchFamily="50" charset="0"/>
              </a:rPr>
              <a:t>A Ciência de Dados pode ser utilizada em praticamente todas as atividades humanas, desde que dados sejam gerados e possam ser coletados.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56E68B1-DDDE-461A-A462-CB41EBE54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1" y="683681"/>
            <a:ext cx="1723546" cy="4133472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6320EDA1-245C-48FA-BA4C-BC30346E30A5}"/>
              </a:ext>
            </a:extLst>
          </p:cNvPr>
          <p:cNvSpPr/>
          <p:nvPr/>
        </p:nvSpPr>
        <p:spPr>
          <a:xfrm>
            <a:off x="340678" y="464895"/>
            <a:ext cx="423002" cy="414605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AD8A4A9-3772-4C6F-988B-30B445AC8695}"/>
              </a:ext>
            </a:extLst>
          </p:cNvPr>
          <p:cNvSpPr/>
          <p:nvPr/>
        </p:nvSpPr>
        <p:spPr>
          <a:xfrm>
            <a:off x="5290693" y="1260769"/>
            <a:ext cx="704970" cy="690976"/>
          </a:xfrm>
          <a:prstGeom prst="rect">
            <a:avLst/>
          </a:prstGeom>
          <a:noFill/>
          <a:ln w="57150">
            <a:solidFill>
              <a:srgbClr val="F9B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53121B7-4212-4EEA-BD12-AE9D13729B3C}"/>
              </a:ext>
            </a:extLst>
          </p:cNvPr>
          <p:cNvSpPr txBox="1"/>
          <p:nvPr/>
        </p:nvSpPr>
        <p:spPr>
          <a:xfrm>
            <a:off x="5568319" y="1433358"/>
            <a:ext cx="3385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Montserrat Black" panose="00000A00000000000000" pitchFamily="50" charset="0"/>
              </a:rPr>
              <a:t>Aplicações</a:t>
            </a:r>
          </a:p>
        </p:txBody>
      </p:sp>
    </p:spTree>
    <p:extLst>
      <p:ext uri="{BB962C8B-B14F-4D97-AF65-F5344CB8AC3E}">
        <p14:creationId xmlns:p14="http://schemas.microsoft.com/office/powerpoint/2010/main" val="388590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810161-0FC6-42BC-AEAF-518259B1320D}"/>
              </a:ext>
            </a:extLst>
          </p:cNvPr>
          <p:cNvSpPr/>
          <p:nvPr/>
        </p:nvSpPr>
        <p:spPr>
          <a:xfrm>
            <a:off x="0" y="-15304"/>
            <a:ext cx="9601200" cy="5416440"/>
          </a:xfrm>
          <a:prstGeom prst="rect">
            <a:avLst/>
          </a:prstGeom>
          <a:solidFill>
            <a:srgbClr val="42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413A6C3-EC52-451D-B8A3-A2DFBE99F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r="23348"/>
          <a:stretch/>
        </p:blipFill>
        <p:spPr>
          <a:xfrm>
            <a:off x="2369131" y="2831464"/>
            <a:ext cx="1966482" cy="200270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DA21816-CD63-4FD0-8FA8-33A62E3DC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179" y="673155"/>
            <a:ext cx="1966433" cy="201755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644D0E2C-D607-466C-A5C6-3E167EDF3B4A}"/>
              </a:ext>
            </a:extLst>
          </p:cNvPr>
          <p:cNvSpPr txBox="1"/>
          <p:nvPr/>
        </p:nvSpPr>
        <p:spPr>
          <a:xfrm>
            <a:off x="4538812" y="2371954"/>
            <a:ext cx="485918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Servidores de dados com mais de 4 </a:t>
            </a:r>
            <a:r>
              <a:rPr lang="pt-BR" sz="14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Petabytes</a:t>
            </a:r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Montserrat Light" panose="000004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Cada venda é registrada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Montserrat Light" panose="000004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Aproximadamente 267 milhões de transações por dia, nas 6000 lojas em todo o mundo</a:t>
            </a:r>
          </a:p>
          <a:p>
            <a:endParaRPr lang="pt-BR" sz="1400" dirty="0">
              <a:solidFill>
                <a:schemeClr val="bg1"/>
              </a:solidFill>
              <a:latin typeface="Montserrat Light" panose="000004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Análise de Dados focada na avaliação da efetividade de estratégias de preço e campanhas de marketing</a:t>
            </a:r>
          </a:p>
          <a:p>
            <a:endParaRPr lang="pt-BR" sz="1400" dirty="0">
              <a:solidFill>
                <a:schemeClr val="bg1"/>
              </a:solidFill>
              <a:latin typeface="Montserrat Light" panose="000004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Busca de melhoria na sua gestão logística e de inventário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56E68B1-DDDE-461A-A462-CB41EBE54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1" y="683681"/>
            <a:ext cx="1723546" cy="4133472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6320EDA1-245C-48FA-BA4C-BC30346E30A5}"/>
              </a:ext>
            </a:extLst>
          </p:cNvPr>
          <p:cNvSpPr/>
          <p:nvPr/>
        </p:nvSpPr>
        <p:spPr>
          <a:xfrm>
            <a:off x="340678" y="464895"/>
            <a:ext cx="423002" cy="414605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AD8A4A9-3772-4C6F-988B-30B445AC8695}"/>
              </a:ext>
            </a:extLst>
          </p:cNvPr>
          <p:cNvSpPr/>
          <p:nvPr/>
        </p:nvSpPr>
        <p:spPr>
          <a:xfrm>
            <a:off x="5290693" y="1260769"/>
            <a:ext cx="704970" cy="690976"/>
          </a:xfrm>
          <a:prstGeom prst="rect">
            <a:avLst/>
          </a:prstGeom>
          <a:noFill/>
          <a:ln w="57150">
            <a:solidFill>
              <a:srgbClr val="F9B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53121B7-4212-4EEA-BD12-AE9D13729B3C}"/>
              </a:ext>
            </a:extLst>
          </p:cNvPr>
          <p:cNvSpPr txBox="1"/>
          <p:nvPr/>
        </p:nvSpPr>
        <p:spPr>
          <a:xfrm>
            <a:off x="5568319" y="1433358"/>
            <a:ext cx="3385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Montserrat Black" panose="00000A00000000000000" pitchFamily="50" charset="0"/>
              </a:rPr>
              <a:t>Walmart</a:t>
            </a:r>
          </a:p>
        </p:txBody>
      </p:sp>
    </p:spTree>
    <p:extLst>
      <p:ext uri="{BB962C8B-B14F-4D97-AF65-F5344CB8AC3E}">
        <p14:creationId xmlns:p14="http://schemas.microsoft.com/office/powerpoint/2010/main" val="2480053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810161-0FC6-42BC-AEAF-518259B1320D}"/>
              </a:ext>
            </a:extLst>
          </p:cNvPr>
          <p:cNvSpPr/>
          <p:nvPr/>
        </p:nvSpPr>
        <p:spPr>
          <a:xfrm>
            <a:off x="0" y="-15304"/>
            <a:ext cx="9601200" cy="5416440"/>
          </a:xfrm>
          <a:prstGeom prst="rect">
            <a:avLst/>
          </a:prstGeom>
          <a:solidFill>
            <a:srgbClr val="42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924D86-72A8-4E36-A2C7-8A9759859A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0" r="15186"/>
          <a:stretch/>
        </p:blipFill>
        <p:spPr>
          <a:xfrm>
            <a:off x="2369131" y="2850761"/>
            <a:ext cx="1966481" cy="195914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644D0E2C-D607-466C-A5C6-3E167EDF3B4A}"/>
              </a:ext>
            </a:extLst>
          </p:cNvPr>
          <p:cNvSpPr txBox="1"/>
          <p:nvPr/>
        </p:nvSpPr>
        <p:spPr>
          <a:xfrm>
            <a:off x="4538812" y="2371954"/>
            <a:ext cx="48591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Personalização da experiência de compra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Montserrat Light" panose="000004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Cada cliente possui sua própria loja, baseada nas suas preferências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Montserrat Light" panose="000004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Influência das avaliações de outros usuários nas decisões de compra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56E68B1-DDDE-461A-A462-CB41EBE54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1" y="683681"/>
            <a:ext cx="1723546" cy="4133472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6320EDA1-245C-48FA-BA4C-BC30346E30A5}"/>
              </a:ext>
            </a:extLst>
          </p:cNvPr>
          <p:cNvSpPr/>
          <p:nvPr/>
        </p:nvSpPr>
        <p:spPr>
          <a:xfrm>
            <a:off x="340678" y="464895"/>
            <a:ext cx="423002" cy="414605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AD8A4A9-3772-4C6F-988B-30B445AC8695}"/>
              </a:ext>
            </a:extLst>
          </p:cNvPr>
          <p:cNvSpPr/>
          <p:nvPr/>
        </p:nvSpPr>
        <p:spPr>
          <a:xfrm>
            <a:off x="5290693" y="1260769"/>
            <a:ext cx="704970" cy="690976"/>
          </a:xfrm>
          <a:prstGeom prst="rect">
            <a:avLst/>
          </a:prstGeom>
          <a:noFill/>
          <a:ln w="57150">
            <a:solidFill>
              <a:srgbClr val="F9B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53121B7-4212-4EEA-BD12-AE9D13729B3C}"/>
              </a:ext>
            </a:extLst>
          </p:cNvPr>
          <p:cNvSpPr txBox="1"/>
          <p:nvPr/>
        </p:nvSpPr>
        <p:spPr>
          <a:xfrm>
            <a:off x="5568319" y="1433358"/>
            <a:ext cx="3385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 err="1">
                <a:solidFill>
                  <a:schemeClr val="bg1"/>
                </a:solidFill>
                <a:latin typeface="Montserrat Black" panose="00000A00000000000000" pitchFamily="50" charset="0"/>
              </a:rPr>
              <a:t>Amazon</a:t>
            </a:r>
            <a:endParaRPr lang="pt-BR" sz="3000" b="1" dirty="0">
              <a:solidFill>
                <a:schemeClr val="bg1"/>
              </a:solidFill>
              <a:latin typeface="Montserrat Black" panose="00000A00000000000000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62D140-909B-4950-8860-69C8DBF0D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69" y="691563"/>
            <a:ext cx="1974013" cy="200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35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810161-0FC6-42BC-AEAF-518259B1320D}"/>
              </a:ext>
            </a:extLst>
          </p:cNvPr>
          <p:cNvSpPr/>
          <p:nvPr/>
        </p:nvSpPr>
        <p:spPr>
          <a:xfrm>
            <a:off x="0" y="-15304"/>
            <a:ext cx="9601200" cy="5416440"/>
          </a:xfrm>
          <a:prstGeom prst="rect">
            <a:avLst/>
          </a:prstGeom>
          <a:solidFill>
            <a:srgbClr val="42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8B3D7E1-2F3B-4CA0-960C-A8A733B2F4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8" t="747" r="15406" b="-747"/>
          <a:stretch/>
        </p:blipFill>
        <p:spPr>
          <a:xfrm>
            <a:off x="2369130" y="2850761"/>
            <a:ext cx="1966482" cy="1981715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92765E46-FA98-4E94-9C60-2ACA1000C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3468" y="674896"/>
            <a:ext cx="1962143" cy="201755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644D0E2C-D607-466C-A5C6-3E167EDF3B4A}"/>
              </a:ext>
            </a:extLst>
          </p:cNvPr>
          <p:cNvSpPr txBox="1"/>
          <p:nvPr/>
        </p:nvSpPr>
        <p:spPr>
          <a:xfrm>
            <a:off x="4538812" y="2371954"/>
            <a:ext cx="4859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A análise de cada uma das transações realizadas pelo banco, nos mais de 100 países em que opera, permite a geração de insights relacionados a investimentos, mudanças de mercado, padrões de operação e condições econômicas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56E68B1-DDDE-461A-A462-CB41EBE54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1" y="683681"/>
            <a:ext cx="1723546" cy="4133472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6320EDA1-245C-48FA-BA4C-BC30346E30A5}"/>
              </a:ext>
            </a:extLst>
          </p:cNvPr>
          <p:cNvSpPr/>
          <p:nvPr/>
        </p:nvSpPr>
        <p:spPr>
          <a:xfrm>
            <a:off x="340678" y="464895"/>
            <a:ext cx="423002" cy="414605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AD8A4A9-3772-4C6F-988B-30B445AC8695}"/>
              </a:ext>
            </a:extLst>
          </p:cNvPr>
          <p:cNvSpPr/>
          <p:nvPr/>
        </p:nvSpPr>
        <p:spPr>
          <a:xfrm>
            <a:off x="5290693" y="1260769"/>
            <a:ext cx="704970" cy="690976"/>
          </a:xfrm>
          <a:prstGeom prst="rect">
            <a:avLst/>
          </a:prstGeom>
          <a:noFill/>
          <a:ln w="57150">
            <a:solidFill>
              <a:srgbClr val="F9B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53121B7-4212-4EEA-BD12-AE9D13729B3C}"/>
              </a:ext>
            </a:extLst>
          </p:cNvPr>
          <p:cNvSpPr txBox="1"/>
          <p:nvPr/>
        </p:nvSpPr>
        <p:spPr>
          <a:xfrm>
            <a:off x="5568319" y="1433358"/>
            <a:ext cx="3385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Montserrat Black" panose="00000A00000000000000" pitchFamily="50" charset="0"/>
              </a:rPr>
              <a:t>Citibank</a:t>
            </a:r>
          </a:p>
        </p:txBody>
      </p:sp>
    </p:spTree>
    <p:extLst>
      <p:ext uri="{BB962C8B-B14F-4D97-AF65-F5344CB8AC3E}">
        <p14:creationId xmlns:p14="http://schemas.microsoft.com/office/powerpoint/2010/main" val="159254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810161-0FC6-42BC-AEAF-518259B1320D}"/>
              </a:ext>
            </a:extLst>
          </p:cNvPr>
          <p:cNvSpPr/>
          <p:nvPr/>
        </p:nvSpPr>
        <p:spPr>
          <a:xfrm>
            <a:off x="0" y="-15304"/>
            <a:ext cx="9601200" cy="5416440"/>
          </a:xfrm>
          <a:prstGeom prst="rect">
            <a:avLst/>
          </a:prstGeom>
          <a:solidFill>
            <a:srgbClr val="42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7E5493A-E18B-4050-85BB-6CDFC62B1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/>
          <a:stretch/>
        </p:blipFill>
        <p:spPr>
          <a:xfrm>
            <a:off x="2373467" y="2850762"/>
            <a:ext cx="1966481" cy="196639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A362B4A-3350-480A-BCAB-DC1A9AD082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6" r="10889"/>
          <a:stretch/>
        </p:blipFill>
        <p:spPr>
          <a:xfrm>
            <a:off x="2373467" y="674897"/>
            <a:ext cx="1966482" cy="201755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644D0E2C-D607-466C-A5C6-3E167EDF3B4A}"/>
              </a:ext>
            </a:extLst>
          </p:cNvPr>
          <p:cNvSpPr txBox="1"/>
          <p:nvPr/>
        </p:nvSpPr>
        <p:spPr>
          <a:xfrm>
            <a:off x="4540980" y="2399043"/>
            <a:ext cx="4859188" cy="2556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Netflix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Mídias Sociais (Facebook, LinkedIn, Twitter)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Web Apps (Uber, </a:t>
            </a:r>
            <a:r>
              <a:rPr lang="pt-BR" sz="12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AirBnB</a:t>
            </a:r>
            <a:r>
              <a:rPr lang="pt-BR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Planejamento urbano (Cidades Europeias)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Astrofísica (Nasa)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Saúde Pública (Hospitais Americanos)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Esportes (NFL)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Chatbots</a:t>
            </a:r>
            <a:r>
              <a:rPr lang="pt-BR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 e assistentes virtuais (Siri)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Detecção de fraudes (UNIMED – CWI)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56E68B1-DDDE-461A-A462-CB41EBE54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1" y="683681"/>
            <a:ext cx="1723546" cy="4133472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6320EDA1-245C-48FA-BA4C-BC30346E30A5}"/>
              </a:ext>
            </a:extLst>
          </p:cNvPr>
          <p:cNvSpPr/>
          <p:nvPr/>
        </p:nvSpPr>
        <p:spPr>
          <a:xfrm>
            <a:off x="340678" y="464895"/>
            <a:ext cx="423002" cy="414605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AD8A4A9-3772-4C6F-988B-30B445AC8695}"/>
              </a:ext>
            </a:extLst>
          </p:cNvPr>
          <p:cNvSpPr/>
          <p:nvPr/>
        </p:nvSpPr>
        <p:spPr>
          <a:xfrm>
            <a:off x="5290693" y="1260769"/>
            <a:ext cx="704970" cy="690976"/>
          </a:xfrm>
          <a:prstGeom prst="rect">
            <a:avLst/>
          </a:prstGeom>
          <a:noFill/>
          <a:ln w="57150">
            <a:solidFill>
              <a:srgbClr val="F9B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53121B7-4212-4EEA-BD12-AE9D13729B3C}"/>
              </a:ext>
            </a:extLst>
          </p:cNvPr>
          <p:cNvSpPr txBox="1"/>
          <p:nvPr/>
        </p:nvSpPr>
        <p:spPr>
          <a:xfrm>
            <a:off x="5568319" y="1433358"/>
            <a:ext cx="3385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Montserrat Black" panose="00000A00000000000000" pitchFamily="50" charset="0"/>
              </a:rPr>
              <a:t>Outros exemplos</a:t>
            </a:r>
          </a:p>
        </p:txBody>
      </p:sp>
    </p:spTree>
    <p:extLst>
      <p:ext uri="{BB962C8B-B14F-4D97-AF65-F5344CB8AC3E}">
        <p14:creationId xmlns:p14="http://schemas.microsoft.com/office/powerpoint/2010/main" val="1677838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810161-0FC6-42BC-AEAF-518259B1320D}"/>
              </a:ext>
            </a:extLst>
          </p:cNvPr>
          <p:cNvSpPr/>
          <p:nvPr/>
        </p:nvSpPr>
        <p:spPr>
          <a:xfrm>
            <a:off x="0" y="-15765"/>
            <a:ext cx="9601200" cy="5416440"/>
          </a:xfrm>
          <a:prstGeom prst="rect">
            <a:avLst/>
          </a:prstGeom>
          <a:solidFill>
            <a:srgbClr val="42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BEDD6DC-07EF-44E8-BBF5-8FA9235C5A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"/>
          <a:stretch/>
        </p:blipFill>
        <p:spPr>
          <a:xfrm>
            <a:off x="444315" y="318500"/>
            <a:ext cx="3162485" cy="206537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3CE4A1A4-E05D-45F7-BA60-3D63AA5FACC6}"/>
              </a:ext>
            </a:extLst>
          </p:cNvPr>
          <p:cNvSpPr txBox="1"/>
          <p:nvPr/>
        </p:nvSpPr>
        <p:spPr>
          <a:xfrm>
            <a:off x="5222480" y="746355"/>
            <a:ext cx="2918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rgbClr val="F9B042"/>
                </a:solidFill>
                <a:latin typeface="Montserrat Black" panose="00000A00000000000000" pitchFamily="50" charset="0"/>
              </a:rPr>
              <a:t>Estado da arte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44D0E2C-D607-466C-A5C6-3E167EDF3B4A}"/>
              </a:ext>
            </a:extLst>
          </p:cNvPr>
          <p:cNvSpPr txBox="1"/>
          <p:nvPr/>
        </p:nvSpPr>
        <p:spPr>
          <a:xfrm>
            <a:off x="5241090" y="2869060"/>
            <a:ext cx="4020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Segmentação de imagens medicas</a:t>
            </a:r>
          </a:p>
          <a:p>
            <a:endParaRPr lang="pt-BR" sz="1400" dirty="0">
              <a:solidFill>
                <a:schemeClr val="bg1"/>
              </a:solidFill>
              <a:latin typeface="Montserrat Light" panose="00000400000000000000" pitchFamily="50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Visão computacional</a:t>
            </a:r>
          </a:p>
          <a:p>
            <a:endParaRPr lang="pt-BR" sz="1400" dirty="0">
              <a:solidFill>
                <a:schemeClr val="bg1"/>
              </a:solidFill>
              <a:latin typeface="Montserrat Light" panose="00000400000000000000" pitchFamily="50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Robôs investidores</a:t>
            </a:r>
          </a:p>
          <a:p>
            <a:endParaRPr lang="pt-BR" sz="1400" dirty="0">
              <a:solidFill>
                <a:schemeClr val="bg1"/>
              </a:solidFill>
              <a:latin typeface="Montserrat Light" panose="00000400000000000000" pitchFamily="50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Robôs advogados</a:t>
            </a:r>
          </a:p>
          <a:p>
            <a:endParaRPr lang="pt-BR" sz="1400" dirty="0">
              <a:solidFill>
                <a:schemeClr val="bg1"/>
              </a:solidFill>
              <a:latin typeface="Montserrat Light" panose="00000400000000000000" pitchFamily="50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Tratamentos para o Covid-19 </a:t>
            </a:r>
            <a:r>
              <a:rPr lang="pt-BR" sz="1400" i="1" dirty="0">
                <a:solidFill>
                  <a:schemeClr val="bg1"/>
                </a:solidFill>
                <a:latin typeface="Montserrat Light" panose="00000400000000000000" pitchFamily="50" charset="0"/>
              </a:rPr>
              <a:t>(Columbia </a:t>
            </a:r>
            <a:r>
              <a:rPr lang="pt-BR" sz="1400" i="1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University</a:t>
            </a:r>
            <a:r>
              <a:rPr lang="pt-BR" sz="1400" i="1" dirty="0">
                <a:solidFill>
                  <a:schemeClr val="bg1"/>
                </a:solidFill>
                <a:latin typeface="Montserrat Light" panose="00000400000000000000" pitchFamily="50" charset="0"/>
              </a:rPr>
              <a:t>)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08DE57D2-B4B4-40B4-A0EC-E40CBD9C30ED}"/>
              </a:ext>
            </a:extLst>
          </p:cNvPr>
          <p:cNvSpPr/>
          <p:nvPr/>
        </p:nvSpPr>
        <p:spPr>
          <a:xfrm>
            <a:off x="4985893" y="12528"/>
            <a:ext cx="3792347" cy="2400299"/>
          </a:xfrm>
          <a:prstGeom prst="rect">
            <a:avLst/>
          </a:prstGeom>
          <a:noFill/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22E750A-7BD9-4B9C-8C81-144C509DC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16" y="2691961"/>
            <a:ext cx="2385398" cy="152231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DC6D87-00DF-48D6-A008-9D07B2BB4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972" y="3158775"/>
            <a:ext cx="2613436" cy="1741610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F529A7F-594A-42DF-BA81-A5EA91061D4C}"/>
              </a:ext>
            </a:extLst>
          </p:cNvPr>
          <p:cNvSpPr/>
          <p:nvPr/>
        </p:nvSpPr>
        <p:spPr>
          <a:xfrm>
            <a:off x="4492113" y="4670863"/>
            <a:ext cx="423002" cy="414605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8ABF5B2-254B-419B-A647-C537D43788BA}"/>
              </a:ext>
            </a:extLst>
          </p:cNvPr>
          <p:cNvSpPr/>
          <p:nvPr/>
        </p:nvSpPr>
        <p:spPr>
          <a:xfrm>
            <a:off x="2123774" y="2166421"/>
            <a:ext cx="675836" cy="662420"/>
          </a:xfrm>
          <a:prstGeom prst="rect">
            <a:avLst/>
          </a:prstGeom>
          <a:noFill/>
          <a:ln w="57150">
            <a:solidFill>
              <a:srgbClr val="F9B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7802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6F27B55-E4B0-4407-93C1-7495D4CE7D99}"/>
              </a:ext>
            </a:extLst>
          </p:cNvPr>
          <p:cNvSpPr/>
          <p:nvPr/>
        </p:nvSpPr>
        <p:spPr>
          <a:xfrm>
            <a:off x="0" y="1"/>
            <a:ext cx="9601200" cy="5400674"/>
          </a:xfrm>
          <a:prstGeom prst="rect">
            <a:avLst/>
          </a:prstGeom>
          <a:gradFill flip="none" rotWithShape="1">
            <a:gsLst>
              <a:gs pos="0">
                <a:srgbClr val="42464C">
                  <a:shade val="30000"/>
                  <a:satMod val="115000"/>
                </a:srgbClr>
              </a:gs>
              <a:gs pos="50000">
                <a:srgbClr val="42464C">
                  <a:shade val="67500"/>
                  <a:satMod val="115000"/>
                </a:srgbClr>
              </a:gs>
              <a:gs pos="100000">
                <a:srgbClr val="42464C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EDE0EBF-0F93-4F2D-9552-4668A80D7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296" y="4741702"/>
            <a:ext cx="2040988" cy="43371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20D4AC5-D64A-4CFD-91DC-28BD10E587B3}"/>
              </a:ext>
            </a:extLst>
          </p:cNvPr>
          <p:cNvSpPr/>
          <p:nvPr/>
        </p:nvSpPr>
        <p:spPr>
          <a:xfrm>
            <a:off x="8794012" y="147841"/>
            <a:ext cx="185324" cy="185324"/>
          </a:xfrm>
          <a:prstGeom prst="rect">
            <a:avLst/>
          </a:prstGeom>
          <a:solidFill>
            <a:srgbClr val="F59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D26F46F-52DA-491F-8BEB-0B86488FA34C}"/>
              </a:ext>
            </a:extLst>
          </p:cNvPr>
          <p:cNvSpPr/>
          <p:nvPr/>
        </p:nvSpPr>
        <p:spPr>
          <a:xfrm>
            <a:off x="9014729" y="145910"/>
            <a:ext cx="185324" cy="185324"/>
          </a:xfrm>
          <a:prstGeom prst="rect">
            <a:avLst/>
          </a:prstGeom>
          <a:solidFill>
            <a:srgbClr val="F9B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32D4898-6390-439D-A98B-8A1972E0C5B7}"/>
              </a:ext>
            </a:extLst>
          </p:cNvPr>
          <p:cNvSpPr/>
          <p:nvPr/>
        </p:nvSpPr>
        <p:spPr>
          <a:xfrm>
            <a:off x="9235446" y="145910"/>
            <a:ext cx="185324" cy="185324"/>
          </a:xfrm>
          <a:prstGeom prst="rect">
            <a:avLst/>
          </a:prstGeom>
          <a:solidFill>
            <a:srgbClr val="FDD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55DF43D-29B6-4FE0-AB9A-F48F887425E7}"/>
              </a:ext>
            </a:extLst>
          </p:cNvPr>
          <p:cNvSpPr/>
          <p:nvPr/>
        </p:nvSpPr>
        <p:spPr>
          <a:xfrm>
            <a:off x="487404" y="408335"/>
            <a:ext cx="896335" cy="890057"/>
          </a:xfrm>
          <a:prstGeom prst="rect">
            <a:avLst/>
          </a:prstGeom>
          <a:noFill/>
          <a:ln w="76200">
            <a:solidFill>
              <a:srgbClr val="F9B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4F53718-82A6-4BCB-B943-4F6421FADFDA}"/>
              </a:ext>
            </a:extLst>
          </p:cNvPr>
          <p:cNvSpPr txBox="1"/>
          <p:nvPr/>
        </p:nvSpPr>
        <p:spPr>
          <a:xfrm>
            <a:off x="858178" y="621806"/>
            <a:ext cx="3149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Montserrat Black" panose="00000A00000000000000" pitchFamily="50" charset="0"/>
              </a:rPr>
              <a:t>SUMÁRIO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7C41C57-E607-47A2-B7D1-5A9AB9F387D9}"/>
              </a:ext>
            </a:extLst>
          </p:cNvPr>
          <p:cNvSpPr txBox="1"/>
          <p:nvPr/>
        </p:nvSpPr>
        <p:spPr>
          <a:xfrm>
            <a:off x="374306" y="1712512"/>
            <a:ext cx="417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9B042"/>
                </a:solidFill>
                <a:latin typeface="Montserrat ExtraBold" panose="00000900000000000000" pitchFamily="50" charset="0"/>
              </a:rPr>
              <a:t>01. O que é Ciência de Dados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863FBE5-7D62-43ED-82B9-5634075B2BA3}"/>
              </a:ext>
            </a:extLst>
          </p:cNvPr>
          <p:cNvSpPr txBox="1"/>
          <p:nvPr/>
        </p:nvSpPr>
        <p:spPr>
          <a:xfrm>
            <a:off x="374306" y="2898759"/>
            <a:ext cx="4733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9B042"/>
                </a:solidFill>
                <a:latin typeface="Montserrat ExtraBold" panose="00000900000000000000" pitchFamily="50" charset="0"/>
              </a:rPr>
              <a:t>02. Áreas do conhecimento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F71691E-921F-49A4-924B-193A4C8F3AB5}"/>
              </a:ext>
            </a:extLst>
          </p:cNvPr>
          <p:cNvSpPr txBox="1"/>
          <p:nvPr/>
        </p:nvSpPr>
        <p:spPr>
          <a:xfrm>
            <a:off x="5323578" y="2898758"/>
            <a:ext cx="4733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9B042"/>
                </a:solidFill>
                <a:latin typeface="Montserrat ExtraBold" panose="00000900000000000000" pitchFamily="50" charset="0"/>
              </a:rPr>
              <a:t>05. Exemplo prático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EF7A515-414A-4B47-BD9E-5C654CB63645}"/>
              </a:ext>
            </a:extLst>
          </p:cNvPr>
          <p:cNvSpPr txBox="1"/>
          <p:nvPr/>
        </p:nvSpPr>
        <p:spPr>
          <a:xfrm>
            <a:off x="374306" y="4149716"/>
            <a:ext cx="4733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9B042"/>
                </a:solidFill>
                <a:latin typeface="Montserrat ExtraBold" panose="00000900000000000000" pitchFamily="50" charset="0"/>
              </a:rPr>
              <a:t>03. Exemplos de Aplicações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7A20989-AA3F-4535-8D05-66E17F7A6B53}"/>
              </a:ext>
            </a:extLst>
          </p:cNvPr>
          <p:cNvSpPr txBox="1"/>
          <p:nvPr/>
        </p:nvSpPr>
        <p:spPr>
          <a:xfrm>
            <a:off x="5323578" y="1712511"/>
            <a:ext cx="4733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9B042"/>
                </a:solidFill>
                <a:latin typeface="Montserrat ExtraBold" panose="00000900000000000000" pitchFamily="50" charset="0"/>
              </a:rPr>
              <a:t>04. Expectativas para o futuro</a:t>
            </a:r>
          </a:p>
        </p:txBody>
      </p:sp>
    </p:spTree>
    <p:extLst>
      <p:ext uri="{BB962C8B-B14F-4D97-AF65-F5344CB8AC3E}">
        <p14:creationId xmlns:p14="http://schemas.microsoft.com/office/powerpoint/2010/main" val="2810810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04DEBBB1-B711-4515-895E-985A91CA8961}"/>
              </a:ext>
            </a:extLst>
          </p:cNvPr>
          <p:cNvSpPr/>
          <p:nvPr/>
        </p:nvSpPr>
        <p:spPr>
          <a:xfrm>
            <a:off x="22216" y="-7734"/>
            <a:ext cx="9572534" cy="54161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6F27B55-E4B0-4407-93C1-7495D4CE7D99}"/>
              </a:ext>
            </a:extLst>
          </p:cNvPr>
          <p:cNvSpPr/>
          <p:nvPr/>
        </p:nvSpPr>
        <p:spPr>
          <a:xfrm>
            <a:off x="0" y="-7734"/>
            <a:ext cx="2954602" cy="5416143"/>
          </a:xfrm>
          <a:prstGeom prst="rect">
            <a:avLst/>
          </a:prstGeom>
          <a:solidFill>
            <a:srgbClr val="42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2D5D7DC-566C-4D93-AAD1-EDABFD230410}"/>
              </a:ext>
            </a:extLst>
          </p:cNvPr>
          <p:cNvSpPr/>
          <p:nvPr/>
        </p:nvSpPr>
        <p:spPr>
          <a:xfrm>
            <a:off x="1708879" y="1332337"/>
            <a:ext cx="3255578" cy="2749919"/>
          </a:xfrm>
          <a:prstGeom prst="rect">
            <a:avLst/>
          </a:prstGeom>
          <a:noFill/>
          <a:ln w="76200">
            <a:solidFill>
              <a:srgbClr val="F9B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99FD25-7756-4E85-A8A6-471BBA535961}"/>
              </a:ext>
            </a:extLst>
          </p:cNvPr>
          <p:cNvSpPr txBox="1"/>
          <p:nvPr/>
        </p:nvSpPr>
        <p:spPr>
          <a:xfrm>
            <a:off x="3226181" y="2337814"/>
            <a:ext cx="4474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2464C"/>
                </a:solidFill>
                <a:latin typeface="Montserrat Black" panose="00000A00000000000000" pitchFamily="50" charset="0"/>
              </a:rPr>
              <a:t>Expectativas para o futuro.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BCD2C1-64BC-4929-A762-D473676F5F16}"/>
              </a:ext>
            </a:extLst>
          </p:cNvPr>
          <p:cNvSpPr txBox="1"/>
          <p:nvPr/>
        </p:nvSpPr>
        <p:spPr>
          <a:xfrm>
            <a:off x="3206739" y="1786569"/>
            <a:ext cx="1091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9B042"/>
                </a:solidFill>
                <a:latin typeface="Montserrat Black" panose="00000A00000000000000" pitchFamily="50" charset="0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2232801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70D98ADF-0EFD-4BE2-BC41-D9E1D06D6CEE}"/>
              </a:ext>
            </a:extLst>
          </p:cNvPr>
          <p:cNvSpPr/>
          <p:nvPr/>
        </p:nvSpPr>
        <p:spPr>
          <a:xfrm>
            <a:off x="-1" y="0"/>
            <a:ext cx="4272456" cy="5393897"/>
          </a:xfrm>
          <a:prstGeom prst="rect">
            <a:avLst/>
          </a:prstGeom>
          <a:solidFill>
            <a:srgbClr val="42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2D5D7DC-566C-4D93-AAD1-EDABFD230410}"/>
              </a:ext>
            </a:extLst>
          </p:cNvPr>
          <p:cNvSpPr/>
          <p:nvPr/>
        </p:nvSpPr>
        <p:spPr>
          <a:xfrm>
            <a:off x="291973" y="338958"/>
            <a:ext cx="704970" cy="690976"/>
          </a:xfrm>
          <a:prstGeom prst="rect">
            <a:avLst/>
          </a:prstGeom>
          <a:noFill/>
          <a:ln w="57150">
            <a:solidFill>
              <a:srgbClr val="F9B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1A4A0D-28EE-4F86-90F4-95E96D1DBB0D}"/>
              </a:ext>
            </a:extLst>
          </p:cNvPr>
          <p:cNvSpPr txBox="1"/>
          <p:nvPr/>
        </p:nvSpPr>
        <p:spPr>
          <a:xfrm>
            <a:off x="561979" y="496307"/>
            <a:ext cx="29155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Montserrat Black" panose="00000A00000000000000" pitchFamily="50" charset="0"/>
              </a:rPr>
              <a:t> Futuro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1969EFC-9864-4896-86F6-E24632206BA2}"/>
              </a:ext>
            </a:extLst>
          </p:cNvPr>
          <p:cNvSpPr txBox="1"/>
          <p:nvPr/>
        </p:nvSpPr>
        <p:spPr>
          <a:xfrm>
            <a:off x="1310663" y="1553824"/>
            <a:ext cx="165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9B042"/>
                </a:solidFill>
                <a:latin typeface="Montserrat Black" panose="00000A00000000000000"/>
              </a:rPr>
              <a:t>DADOS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868D059E-0B58-4E15-8115-69E162D43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832" y="0"/>
            <a:ext cx="2584705" cy="299447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89DBF858-8001-482A-9587-948BF0701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157" y="3380198"/>
            <a:ext cx="5290043" cy="179162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9C62251-5209-4A56-951E-FB907A65B5D5}"/>
              </a:ext>
            </a:extLst>
          </p:cNvPr>
          <p:cNvSpPr txBox="1"/>
          <p:nvPr/>
        </p:nvSpPr>
        <p:spPr>
          <a:xfrm>
            <a:off x="518074" y="2015613"/>
            <a:ext cx="3236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Montserrat Black" panose="00000A00000000000000"/>
              </a:rPr>
              <a:t>Estima-se que mais de 80% dos dados gerados atualmente são não estruturados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EA589B2-2638-4A4F-B209-1A9D0E016377}"/>
              </a:ext>
            </a:extLst>
          </p:cNvPr>
          <p:cNvSpPr txBox="1"/>
          <p:nvPr/>
        </p:nvSpPr>
        <p:spPr>
          <a:xfrm>
            <a:off x="1098122" y="2796131"/>
            <a:ext cx="2076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>
                <a:solidFill>
                  <a:schemeClr val="bg1">
                    <a:lumMod val="75000"/>
                  </a:schemeClr>
                </a:solidFill>
                <a:latin typeface="Montserrat Black" panose="00000A00000000000000"/>
              </a:rPr>
              <a:t>International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  <a:latin typeface="Montserrat Black" panose="00000A00000000000000"/>
              </a:rPr>
              <a:t> Data Corporation (IDC)</a:t>
            </a:r>
          </a:p>
        </p:txBody>
      </p:sp>
    </p:spTree>
    <p:extLst>
      <p:ext uri="{BB962C8B-B14F-4D97-AF65-F5344CB8AC3E}">
        <p14:creationId xmlns:p14="http://schemas.microsoft.com/office/powerpoint/2010/main" val="887880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70D98ADF-0EFD-4BE2-BC41-D9E1D06D6CEE}"/>
              </a:ext>
            </a:extLst>
          </p:cNvPr>
          <p:cNvSpPr/>
          <p:nvPr/>
        </p:nvSpPr>
        <p:spPr>
          <a:xfrm>
            <a:off x="-1" y="0"/>
            <a:ext cx="4272456" cy="5393897"/>
          </a:xfrm>
          <a:prstGeom prst="rect">
            <a:avLst/>
          </a:prstGeom>
          <a:solidFill>
            <a:srgbClr val="42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2D5D7DC-566C-4D93-AAD1-EDABFD230410}"/>
              </a:ext>
            </a:extLst>
          </p:cNvPr>
          <p:cNvSpPr/>
          <p:nvPr/>
        </p:nvSpPr>
        <p:spPr>
          <a:xfrm>
            <a:off x="291973" y="338958"/>
            <a:ext cx="704970" cy="690976"/>
          </a:xfrm>
          <a:prstGeom prst="rect">
            <a:avLst/>
          </a:prstGeom>
          <a:noFill/>
          <a:ln w="57150">
            <a:solidFill>
              <a:srgbClr val="F9B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1A4A0D-28EE-4F86-90F4-95E96D1DBB0D}"/>
              </a:ext>
            </a:extLst>
          </p:cNvPr>
          <p:cNvSpPr txBox="1"/>
          <p:nvPr/>
        </p:nvSpPr>
        <p:spPr>
          <a:xfrm>
            <a:off x="561979" y="496307"/>
            <a:ext cx="29155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Montserrat Black" panose="00000A00000000000000" pitchFamily="50" charset="0"/>
              </a:rPr>
              <a:t> Futuro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F246875-1DC1-472B-BEB6-2068FE27E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55" y="1050305"/>
            <a:ext cx="5328744" cy="337124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A483052-C8B3-44AB-956B-802A546D7F40}"/>
              </a:ext>
            </a:extLst>
          </p:cNvPr>
          <p:cNvSpPr txBox="1"/>
          <p:nvPr/>
        </p:nvSpPr>
        <p:spPr>
          <a:xfrm>
            <a:off x="678462" y="2219894"/>
            <a:ext cx="29155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9B042"/>
                </a:solidFill>
                <a:latin typeface="Montserrat Black" panose="00000A00000000000000"/>
              </a:rPr>
              <a:t>Capacidade computacional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D58D861-E76D-4318-95D1-AC4DBF7BA8EE}"/>
              </a:ext>
            </a:extLst>
          </p:cNvPr>
          <p:cNvSpPr txBox="1"/>
          <p:nvPr/>
        </p:nvSpPr>
        <p:spPr>
          <a:xfrm>
            <a:off x="4282729" y="4415370"/>
            <a:ext cx="8082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Montserrat Black" panose="00000A00000000000000"/>
              </a:rPr>
              <a:t>Fonte: Nvidia</a:t>
            </a:r>
          </a:p>
        </p:txBody>
      </p:sp>
    </p:spTree>
    <p:extLst>
      <p:ext uri="{BB962C8B-B14F-4D97-AF65-F5344CB8AC3E}">
        <p14:creationId xmlns:p14="http://schemas.microsoft.com/office/powerpoint/2010/main" val="3759984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70D98ADF-0EFD-4BE2-BC41-D9E1D06D6CEE}"/>
              </a:ext>
            </a:extLst>
          </p:cNvPr>
          <p:cNvSpPr/>
          <p:nvPr/>
        </p:nvSpPr>
        <p:spPr>
          <a:xfrm>
            <a:off x="-1" y="0"/>
            <a:ext cx="4272456" cy="5393897"/>
          </a:xfrm>
          <a:prstGeom prst="rect">
            <a:avLst/>
          </a:prstGeom>
          <a:solidFill>
            <a:srgbClr val="42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2D5D7DC-566C-4D93-AAD1-EDABFD230410}"/>
              </a:ext>
            </a:extLst>
          </p:cNvPr>
          <p:cNvSpPr/>
          <p:nvPr/>
        </p:nvSpPr>
        <p:spPr>
          <a:xfrm>
            <a:off x="291973" y="338958"/>
            <a:ext cx="704970" cy="690976"/>
          </a:xfrm>
          <a:prstGeom prst="rect">
            <a:avLst/>
          </a:prstGeom>
          <a:noFill/>
          <a:ln w="57150">
            <a:solidFill>
              <a:srgbClr val="F9B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1A4A0D-28EE-4F86-90F4-95E96D1DBB0D}"/>
              </a:ext>
            </a:extLst>
          </p:cNvPr>
          <p:cNvSpPr txBox="1"/>
          <p:nvPr/>
        </p:nvSpPr>
        <p:spPr>
          <a:xfrm>
            <a:off x="561979" y="496307"/>
            <a:ext cx="29155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Montserrat Black" panose="00000A00000000000000" pitchFamily="50" charset="0"/>
              </a:rPr>
              <a:t> Futuro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72D06AA-C701-4F56-87F1-EB247A54CF4D}"/>
              </a:ext>
            </a:extLst>
          </p:cNvPr>
          <p:cNvSpPr txBox="1"/>
          <p:nvPr/>
        </p:nvSpPr>
        <p:spPr>
          <a:xfrm>
            <a:off x="431568" y="1870327"/>
            <a:ext cx="34093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ontserrat Black" panose="00000A00000000000000"/>
              </a:rPr>
              <a:t>“The world’s most valuable resource is no longer oil, but data”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Montserrat Black" panose="00000A00000000000000"/>
              </a:rPr>
              <a:t>The Economist, 2017</a:t>
            </a:r>
            <a:endParaRPr lang="pt-BR" sz="1100" b="1" dirty="0">
              <a:solidFill>
                <a:schemeClr val="bg1"/>
              </a:solidFill>
              <a:latin typeface="Montserrat Black" panose="00000A0000000000000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2019E27-21AE-47CD-B5B6-CF38FDFF0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55" y="259107"/>
            <a:ext cx="3948806" cy="235795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A568F07-838D-4A45-A33F-4E8691372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55" y="2635304"/>
            <a:ext cx="4118533" cy="247755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A191B4E-1D4B-495B-BA98-F7F093CF4EE2}"/>
              </a:ext>
            </a:extLst>
          </p:cNvPr>
          <p:cNvSpPr txBox="1"/>
          <p:nvPr/>
        </p:nvSpPr>
        <p:spPr>
          <a:xfrm>
            <a:off x="4915755" y="5112859"/>
            <a:ext cx="23567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solidFill>
                  <a:schemeClr val="bg2">
                    <a:lumMod val="50000"/>
                  </a:schemeClr>
                </a:solidFill>
                <a:latin typeface="Montserrat Black" panose="00000A00000000000000"/>
              </a:rPr>
              <a:t>Fonte: Global 500 2009 e Global 500 2019, Financial Times</a:t>
            </a:r>
          </a:p>
        </p:txBody>
      </p:sp>
    </p:spTree>
    <p:extLst>
      <p:ext uri="{BB962C8B-B14F-4D97-AF65-F5344CB8AC3E}">
        <p14:creationId xmlns:p14="http://schemas.microsoft.com/office/powerpoint/2010/main" val="916756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64CD1718-2995-44C8-8067-5054FBA21836}"/>
              </a:ext>
            </a:extLst>
          </p:cNvPr>
          <p:cNvSpPr/>
          <p:nvPr/>
        </p:nvSpPr>
        <p:spPr>
          <a:xfrm>
            <a:off x="0" y="0"/>
            <a:ext cx="9601200" cy="5400674"/>
          </a:xfrm>
          <a:prstGeom prst="rect">
            <a:avLst/>
          </a:prstGeom>
          <a:gradFill flip="none" rotWithShape="1">
            <a:gsLst>
              <a:gs pos="0">
                <a:srgbClr val="42464C">
                  <a:shade val="30000"/>
                  <a:satMod val="115000"/>
                </a:srgbClr>
              </a:gs>
              <a:gs pos="50000">
                <a:srgbClr val="42464C">
                  <a:shade val="67500"/>
                  <a:satMod val="115000"/>
                </a:srgbClr>
              </a:gs>
              <a:gs pos="100000">
                <a:srgbClr val="42464C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18D39F3-AA5C-4E97-9DB6-1ABD404E88A9}"/>
              </a:ext>
            </a:extLst>
          </p:cNvPr>
          <p:cNvSpPr/>
          <p:nvPr/>
        </p:nvSpPr>
        <p:spPr>
          <a:xfrm>
            <a:off x="8794012" y="147841"/>
            <a:ext cx="185324" cy="185324"/>
          </a:xfrm>
          <a:prstGeom prst="rect">
            <a:avLst/>
          </a:prstGeom>
          <a:solidFill>
            <a:srgbClr val="F59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800A0EC-D268-45A7-997F-0738E40A0F4A}"/>
              </a:ext>
            </a:extLst>
          </p:cNvPr>
          <p:cNvSpPr/>
          <p:nvPr/>
        </p:nvSpPr>
        <p:spPr>
          <a:xfrm>
            <a:off x="9014729" y="145910"/>
            <a:ext cx="185324" cy="185324"/>
          </a:xfrm>
          <a:prstGeom prst="rect">
            <a:avLst/>
          </a:prstGeom>
          <a:solidFill>
            <a:srgbClr val="F9B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B0CB637-858D-4C72-A39F-347731DE0037}"/>
              </a:ext>
            </a:extLst>
          </p:cNvPr>
          <p:cNvSpPr/>
          <p:nvPr/>
        </p:nvSpPr>
        <p:spPr>
          <a:xfrm>
            <a:off x="9235446" y="145910"/>
            <a:ext cx="185324" cy="185324"/>
          </a:xfrm>
          <a:prstGeom prst="rect">
            <a:avLst/>
          </a:prstGeom>
          <a:solidFill>
            <a:srgbClr val="FDD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F051119-FB1C-4070-97B3-2EBB028AD6F9}"/>
              </a:ext>
            </a:extLst>
          </p:cNvPr>
          <p:cNvSpPr/>
          <p:nvPr/>
        </p:nvSpPr>
        <p:spPr>
          <a:xfrm>
            <a:off x="566298" y="786340"/>
            <a:ext cx="704970" cy="690976"/>
          </a:xfrm>
          <a:prstGeom prst="rect">
            <a:avLst/>
          </a:prstGeom>
          <a:noFill/>
          <a:ln w="57150">
            <a:solidFill>
              <a:srgbClr val="696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8D67A56-2C2C-449F-ADAE-68CFCE42EEBA}"/>
              </a:ext>
            </a:extLst>
          </p:cNvPr>
          <p:cNvSpPr txBox="1"/>
          <p:nvPr/>
        </p:nvSpPr>
        <p:spPr>
          <a:xfrm>
            <a:off x="843924" y="958929"/>
            <a:ext cx="33851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00" b="1" dirty="0">
                <a:solidFill>
                  <a:srgbClr val="F9B042"/>
                </a:solidFill>
                <a:latin typeface="Montserrat Black" panose="00000A00000000000000" pitchFamily="50" charset="0"/>
              </a:rPr>
              <a:t>Fases de um projeto.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DF408F-8655-46FD-9302-5FEBC3E9B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42" y="1311320"/>
            <a:ext cx="5570911" cy="3424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F7D7FC3-5EFF-456B-B14A-E1F6D50094AF}"/>
              </a:ext>
            </a:extLst>
          </p:cNvPr>
          <p:cNvSpPr txBox="1"/>
          <p:nvPr/>
        </p:nvSpPr>
        <p:spPr>
          <a:xfrm>
            <a:off x="543022" y="4397802"/>
            <a:ext cx="4563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hlinkClick r:id="rId3"/>
              </a:rPr>
              <a:t>https://colab.research.google.com/drive/17aX8PAw6S83j_YKZZ2nFlGDPgn-o4vTA</a:t>
            </a:r>
            <a:endParaRPr lang="pt-BR" sz="10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4615B34-1BA8-4F08-8B23-E570FD67BE5D}"/>
              </a:ext>
            </a:extLst>
          </p:cNvPr>
          <p:cNvSpPr txBox="1"/>
          <p:nvPr/>
        </p:nvSpPr>
        <p:spPr>
          <a:xfrm>
            <a:off x="566298" y="3997191"/>
            <a:ext cx="153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Montserrat Black" panose="00000A00000000000000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3137729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tângulo 58">
            <a:extLst>
              <a:ext uri="{FF2B5EF4-FFF2-40B4-BE49-F238E27FC236}">
                <a16:creationId xmlns:a16="http://schemas.microsoft.com/office/drawing/2014/main" id="{21E1D1D1-A6CF-4DAA-BFC3-87834EA550DA}"/>
              </a:ext>
            </a:extLst>
          </p:cNvPr>
          <p:cNvSpPr/>
          <p:nvPr/>
        </p:nvSpPr>
        <p:spPr>
          <a:xfrm>
            <a:off x="0" y="1"/>
            <a:ext cx="9601200" cy="5400674"/>
          </a:xfrm>
          <a:prstGeom prst="rect">
            <a:avLst/>
          </a:prstGeom>
          <a:gradFill flip="none" rotWithShape="1">
            <a:gsLst>
              <a:gs pos="0">
                <a:srgbClr val="42464C">
                  <a:shade val="30000"/>
                  <a:satMod val="115000"/>
                </a:srgbClr>
              </a:gs>
              <a:gs pos="50000">
                <a:srgbClr val="42464C">
                  <a:shade val="67500"/>
                  <a:satMod val="115000"/>
                </a:srgbClr>
              </a:gs>
              <a:gs pos="100000">
                <a:srgbClr val="42464C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2D5D7DC-566C-4D93-AAD1-EDABFD230410}"/>
              </a:ext>
            </a:extLst>
          </p:cNvPr>
          <p:cNvSpPr/>
          <p:nvPr/>
        </p:nvSpPr>
        <p:spPr>
          <a:xfrm>
            <a:off x="291973" y="338958"/>
            <a:ext cx="704970" cy="690976"/>
          </a:xfrm>
          <a:prstGeom prst="rect">
            <a:avLst/>
          </a:prstGeom>
          <a:noFill/>
          <a:ln w="57150">
            <a:solidFill>
              <a:srgbClr val="F9B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1A4A0D-28EE-4F86-90F4-95E96D1DBB0D}"/>
              </a:ext>
            </a:extLst>
          </p:cNvPr>
          <p:cNvSpPr txBox="1"/>
          <p:nvPr/>
        </p:nvSpPr>
        <p:spPr>
          <a:xfrm>
            <a:off x="561979" y="496307"/>
            <a:ext cx="41641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Montserrat Black" panose="00000A00000000000000" pitchFamily="50" charset="0"/>
              </a:rPr>
              <a:t>Material complementar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84EB3146-6666-4D7B-858C-E789CC8C0008}"/>
              </a:ext>
            </a:extLst>
          </p:cNvPr>
          <p:cNvSpPr txBox="1"/>
          <p:nvPr/>
        </p:nvSpPr>
        <p:spPr>
          <a:xfrm>
            <a:off x="561979" y="1484968"/>
            <a:ext cx="3619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Blog com conteúdo sobre Ciência de Dados e Big data</a:t>
            </a:r>
            <a:endParaRPr lang="pt-BR" sz="1200" dirty="0">
              <a:solidFill>
                <a:schemeClr val="bg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pt-BR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http://datascienceacademy.com.br/blog/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A177F1F-0EFF-407B-910F-6A0817A13F33}"/>
              </a:ext>
            </a:extLst>
          </p:cNvPr>
          <p:cNvSpPr txBox="1"/>
          <p:nvPr/>
        </p:nvSpPr>
        <p:spPr>
          <a:xfrm>
            <a:off x="5340167" y="1475284"/>
            <a:ext cx="2938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Instituto de pesquisa em IA</a:t>
            </a:r>
            <a:endParaRPr lang="pt-BR" sz="12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pt-BR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https://www.asimovinstitute.org/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F5292EA-511D-4FD6-8D9A-F99F30884281}"/>
              </a:ext>
            </a:extLst>
          </p:cNvPr>
          <p:cNvSpPr txBox="1"/>
          <p:nvPr/>
        </p:nvSpPr>
        <p:spPr>
          <a:xfrm>
            <a:off x="561979" y="2830420"/>
            <a:ext cx="361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Coleção de notebooks</a:t>
            </a:r>
            <a:endParaRPr lang="pt-BR" sz="1200" dirty="0">
              <a:solidFill>
                <a:srgbClr val="0563C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pt-BR" sz="12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https://github.com/jupyter/jupyter/wiki/A-gallery-of-interesting-Jupyter-Notebooks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168FB9E-8852-4726-96DC-F9431E7934FC}"/>
              </a:ext>
            </a:extLst>
          </p:cNvPr>
          <p:cNvSpPr txBox="1"/>
          <p:nvPr/>
        </p:nvSpPr>
        <p:spPr>
          <a:xfrm>
            <a:off x="561979" y="3687811"/>
            <a:ext cx="394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Canal do Mario Filho com tutoriais e exemplos</a:t>
            </a:r>
            <a:endParaRPr lang="pt-BR" sz="1200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pt-BR" sz="1200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https://www.youtube.com/channel/UCIFd_i2iwYox1PPm9rD8wFA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A5F2414-3149-4F50-A3E3-9E95129C536D}"/>
              </a:ext>
            </a:extLst>
          </p:cNvPr>
          <p:cNvSpPr txBox="1"/>
          <p:nvPr/>
        </p:nvSpPr>
        <p:spPr>
          <a:xfrm>
            <a:off x="5340167" y="2228845"/>
            <a:ext cx="391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Módulos Python para computação científica e Data Science</a:t>
            </a:r>
            <a:endParaRPr lang="pt-BR" sz="1200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pt-BR" sz="12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https://www.anaconda.com/enterprise/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55D2D3B-0EBF-46D1-92AB-B6BBC055F1A3}"/>
              </a:ext>
            </a:extLst>
          </p:cNvPr>
          <p:cNvSpPr txBox="1"/>
          <p:nvPr/>
        </p:nvSpPr>
        <p:spPr>
          <a:xfrm>
            <a:off x="5340167" y="3665710"/>
            <a:ext cx="2938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Serviço de computação em nuvem da IBM</a:t>
            </a:r>
            <a:endParaRPr lang="pt-BR" sz="1200"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pt-BR" sz="1200" dirty="0">
                <a:solidFill>
                  <a:srgbClr val="0563C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https://cloud.ibm.com/login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A1C1E6F-9C64-49E6-A9E2-65E4846468F0}"/>
              </a:ext>
            </a:extLst>
          </p:cNvPr>
          <p:cNvSpPr txBox="1"/>
          <p:nvPr/>
        </p:nvSpPr>
        <p:spPr>
          <a:xfrm>
            <a:off x="561979" y="2157694"/>
            <a:ext cx="2938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Conteúdos sobre </a:t>
            </a:r>
            <a:r>
              <a:rPr lang="pt-BR" sz="1200" dirty="0" err="1">
                <a:solidFill>
                  <a:schemeClr val="bg1"/>
                </a:solidFill>
              </a:rPr>
              <a:t>Deep</a:t>
            </a:r>
            <a:r>
              <a:rPr lang="pt-BR" sz="1200" dirty="0">
                <a:solidFill>
                  <a:schemeClr val="bg1"/>
                </a:solidFill>
              </a:rPr>
              <a:t> Learning</a:t>
            </a:r>
            <a:endParaRPr lang="pt-BR" sz="1200"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pt-BR" sz="12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http://deeplearningbook.com.br/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38CCF83-F4D9-4BD4-86E1-725CFD8817F0}"/>
              </a:ext>
            </a:extLst>
          </p:cNvPr>
          <p:cNvSpPr txBox="1"/>
          <p:nvPr/>
        </p:nvSpPr>
        <p:spPr>
          <a:xfrm>
            <a:off x="561979" y="4545202"/>
            <a:ext cx="394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Podcast brasileiro sobre Ciência de Dados</a:t>
            </a:r>
            <a:endParaRPr lang="pt-BR" sz="1200" dirty="0">
              <a:solidFill>
                <a:schemeClr val="bg1"/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pt-BR" sz="1200" dirty="0">
                <a:solidFill>
                  <a:srgbClr val="0563C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https://open.spotify.com/show/5k0Ei0MSg5BuiHshr43aSg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51CC3A0-5F9F-4498-BE7D-88E124B3A231}"/>
              </a:ext>
            </a:extLst>
          </p:cNvPr>
          <p:cNvSpPr txBox="1"/>
          <p:nvPr/>
        </p:nvSpPr>
        <p:spPr>
          <a:xfrm>
            <a:off x="5340167" y="2981658"/>
            <a:ext cx="391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Linguagem R, voltada para visualização e análise de dados</a:t>
            </a:r>
            <a:endParaRPr lang="pt-BR" sz="1200"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pt-BR" sz="1200" dirty="0">
                <a:hlinkClick r:id="rId10"/>
              </a:rPr>
              <a:t>https://www.r-project.org/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DA9AC4F-8DF0-41CA-8CFF-E495761E2000}"/>
              </a:ext>
            </a:extLst>
          </p:cNvPr>
          <p:cNvSpPr txBox="1"/>
          <p:nvPr/>
        </p:nvSpPr>
        <p:spPr>
          <a:xfrm>
            <a:off x="5340167" y="4542372"/>
            <a:ext cx="413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Sugestões de livros sobre Ciência de Dados</a:t>
            </a:r>
            <a:endParaRPr lang="pt-BR" sz="1200"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pt-BR" sz="1200" dirty="0">
                <a:hlinkClick r:id="rId11"/>
              </a:rPr>
              <a:t>http://datascienceacademy.com.br/blog/10-sugestoes-de-livros-sobre-data-science-para-voce-ler-em-2020/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781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B186EB47-63AA-42A8-B121-11FC8D504A16}"/>
              </a:ext>
            </a:extLst>
          </p:cNvPr>
          <p:cNvSpPr/>
          <p:nvPr/>
        </p:nvSpPr>
        <p:spPr>
          <a:xfrm>
            <a:off x="0" y="0"/>
            <a:ext cx="9601200" cy="5400674"/>
          </a:xfrm>
          <a:prstGeom prst="rect">
            <a:avLst/>
          </a:prstGeom>
          <a:gradFill flip="none" rotWithShape="1">
            <a:gsLst>
              <a:gs pos="0">
                <a:srgbClr val="42464C">
                  <a:shade val="30000"/>
                  <a:satMod val="115000"/>
                </a:srgbClr>
              </a:gs>
              <a:gs pos="50000">
                <a:srgbClr val="42464C">
                  <a:shade val="67500"/>
                  <a:satMod val="115000"/>
                </a:srgbClr>
              </a:gs>
              <a:gs pos="100000">
                <a:srgbClr val="42464C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CE4A1A4-E05D-45F7-BA60-3D63AA5FACC6}"/>
              </a:ext>
            </a:extLst>
          </p:cNvPr>
          <p:cNvSpPr txBox="1"/>
          <p:nvPr/>
        </p:nvSpPr>
        <p:spPr>
          <a:xfrm>
            <a:off x="1791389" y="1613228"/>
            <a:ext cx="3009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9B042"/>
                </a:solidFill>
                <a:latin typeface="Montserrat Black" panose="00000A00000000000000" pitchFamily="50" charset="0"/>
              </a:rPr>
              <a:t>Erik Yuri Dutzig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34CE6FE-6116-421B-8573-10D4A7E58529}"/>
              </a:ext>
            </a:extLst>
          </p:cNvPr>
          <p:cNvSpPr txBox="1"/>
          <p:nvPr/>
        </p:nvSpPr>
        <p:spPr>
          <a:xfrm>
            <a:off x="1791390" y="2115157"/>
            <a:ext cx="2135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 Medium" panose="00000600000000000000" pitchFamily="50" charset="0"/>
                <a:hlinkClick r:id="rId2"/>
              </a:rPr>
              <a:t>erik.dutzig@cwi.com.br</a:t>
            </a:r>
            <a:endParaRPr lang="pt-BR" sz="1400" b="1" dirty="0">
              <a:solidFill>
                <a:schemeClr val="bg1"/>
              </a:solidFill>
              <a:latin typeface="Montserrat Medium" panose="00000600000000000000" pitchFamily="50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5124B4E-6D96-44C3-A31C-091540A06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296" y="4726462"/>
            <a:ext cx="2040988" cy="43371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837CD65F-1D3F-46A4-887D-3E7FE52C6338}"/>
              </a:ext>
            </a:extLst>
          </p:cNvPr>
          <p:cNvSpPr/>
          <p:nvPr/>
        </p:nvSpPr>
        <p:spPr>
          <a:xfrm>
            <a:off x="8794012" y="147841"/>
            <a:ext cx="185324" cy="185324"/>
          </a:xfrm>
          <a:prstGeom prst="rect">
            <a:avLst/>
          </a:prstGeom>
          <a:solidFill>
            <a:srgbClr val="F59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78114D8-8D1F-4AE5-9690-A0265FBE0876}"/>
              </a:ext>
            </a:extLst>
          </p:cNvPr>
          <p:cNvSpPr/>
          <p:nvPr/>
        </p:nvSpPr>
        <p:spPr>
          <a:xfrm>
            <a:off x="9014729" y="145910"/>
            <a:ext cx="185324" cy="185324"/>
          </a:xfrm>
          <a:prstGeom prst="rect">
            <a:avLst/>
          </a:prstGeom>
          <a:solidFill>
            <a:srgbClr val="F9B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7B1BF893-91EF-4120-BFF4-022B2F78A8B8}"/>
              </a:ext>
            </a:extLst>
          </p:cNvPr>
          <p:cNvSpPr/>
          <p:nvPr/>
        </p:nvSpPr>
        <p:spPr>
          <a:xfrm>
            <a:off x="9235446" y="145910"/>
            <a:ext cx="185324" cy="185324"/>
          </a:xfrm>
          <a:prstGeom prst="rect">
            <a:avLst/>
          </a:prstGeom>
          <a:solidFill>
            <a:srgbClr val="FDD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54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04DEBBB1-B711-4515-895E-985A91CA8961}"/>
              </a:ext>
            </a:extLst>
          </p:cNvPr>
          <p:cNvSpPr/>
          <p:nvPr/>
        </p:nvSpPr>
        <p:spPr>
          <a:xfrm>
            <a:off x="22216" y="-7734"/>
            <a:ext cx="9572534" cy="54161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6F27B55-E4B0-4407-93C1-7495D4CE7D99}"/>
              </a:ext>
            </a:extLst>
          </p:cNvPr>
          <p:cNvSpPr/>
          <p:nvPr/>
        </p:nvSpPr>
        <p:spPr>
          <a:xfrm>
            <a:off x="6450" y="-7734"/>
            <a:ext cx="2948152" cy="5416143"/>
          </a:xfrm>
          <a:prstGeom prst="rect">
            <a:avLst/>
          </a:prstGeom>
          <a:solidFill>
            <a:srgbClr val="42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2D5D7DC-566C-4D93-AAD1-EDABFD230410}"/>
              </a:ext>
            </a:extLst>
          </p:cNvPr>
          <p:cNvSpPr/>
          <p:nvPr/>
        </p:nvSpPr>
        <p:spPr>
          <a:xfrm>
            <a:off x="1708879" y="1332337"/>
            <a:ext cx="3255578" cy="2749919"/>
          </a:xfrm>
          <a:prstGeom prst="rect">
            <a:avLst/>
          </a:prstGeom>
          <a:noFill/>
          <a:ln w="76200">
            <a:solidFill>
              <a:srgbClr val="F9B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99FD25-7756-4E85-A8A6-471BBA535961}"/>
              </a:ext>
            </a:extLst>
          </p:cNvPr>
          <p:cNvSpPr txBox="1"/>
          <p:nvPr/>
        </p:nvSpPr>
        <p:spPr>
          <a:xfrm>
            <a:off x="3226181" y="2337814"/>
            <a:ext cx="4474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2464C"/>
                </a:solidFill>
                <a:latin typeface="Montserrat Black" panose="00000A00000000000000" pitchFamily="50" charset="0"/>
              </a:rPr>
              <a:t>O que é Ciência de Dados.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BCD2C1-64BC-4929-A762-D473676F5F16}"/>
              </a:ext>
            </a:extLst>
          </p:cNvPr>
          <p:cNvSpPr txBox="1"/>
          <p:nvPr/>
        </p:nvSpPr>
        <p:spPr>
          <a:xfrm>
            <a:off x="3206739" y="1786569"/>
            <a:ext cx="1091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9B042"/>
                </a:solidFill>
                <a:latin typeface="Montserrat Black" panose="00000A00000000000000" pitchFamily="50" charset="0"/>
              </a:rPr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3317008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58D872B-78E6-431D-B53D-E10CD79CD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22" y="-12785"/>
            <a:ext cx="8104178" cy="541946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70D98ADF-0EFD-4BE2-BC41-D9E1D06D6CEE}"/>
              </a:ext>
            </a:extLst>
          </p:cNvPr>
          <p:cNvSpPr/>
          <p:nvPr/>
        </p:nvSpPr>
        <p:spPr>
          <a:xfrm>
            <a:off x="-1" y="-25569"/>
            <a:ext cx="4272455" cy="5426243"/>
          </a:xfrm>
          <a:prstGeom prst="rect">
            <a:avLst/>
          </a:prstGeom>
          <a:solidFill>
            <a:srgbClr val="42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2D5D7DC-566C-4D93-AAD1-EDABFD230410}"/>
              </a:ext>
            </a:extLst>
          </p:cNvPr>
          <p:cNvSpPr/>
          <p:nvPr/>
        </p:nvSpPr>
        <p:spPr>
          <a:xfrm>
            <a:off x="291973" y="338958"/>
            <a:ext cx="704970" cy="690976"/>
          </a:xfrm>
          <a:prstGeom prst="rect">
            <a:avLst/>
          </a:prstGeom>
          <a:noFill/>
          <a:ln w="57150">
            <a:solidFill>
              <a:srgbClr val="F9B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1A4A0D-28EE-4F86-90F4-95E96D1DBB0D}"/>
              </a:ext>
            </a:extLst>
          </p:cNvPr>
          <p:cNvSpPr txBox="1"/>
          <p:nvPr/>
        </p:nvSpPr>
        <p:spPr>
          <a:xfrm>
            <a:off x="561979" y="496307"/>
            <a:ext cx="29155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Montserrat Black" panose="00000A00000000000000" pitchFamily="50" charset="0"/>
              </a:rPr>
              <a:t> O que é Ciência de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0773E6-8BE2-4696-AEF5-E2AECE35A1CB}"/>
              </a:ext>
            </a:extLst>
          </p:cNvPr>
          <p:cNvSpPr txBox="1"/>
          <p:nvPr/>
        </p:nvSpPr>
        <p:spPr>
          <a:xfrm>
            <a:off x="377797" y="2082743"/>
            <a:ext cx="35168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Montserrat Light" panose="00000400000000000000" pitchFamily="50" charset="0"/>
              </a:rPr>
              <a:t>Na sua essência, a </a:t>
            </a:r>
            <a:r>
              <a:rPr lang="pt-BR" sz="16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Ciência de Dados </a:t>
            </a:r>
            <a:r>
              <a:rPr lang="pt-BR" sz="1600" dirty="0">
                <a:solidFill>
                  <a:schemeClr val="bg1"/>
                </a:solidFill>
                <a:latin typeface="Montserrat Light" panose="00000400000000000000" pitchFamily="50" charset="0"/>
              </a:rPr>
              <a:t>envolve o uso de métodos automatizados (</a:t>
            </a:r>
            <a:r>
              <a:rPr lang="pt-BR" sz="16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ciência da computação</a:t>
            </a:r>
            <a:r>
              <a:rPr lang="pt-BR" sz="1600" dirty="0">
                <a:solidFill>
                  <a:schemeClr val="bg1"/>
                </a:solidFill>
                <a:latin typeface="Montserrat Light" panose="00000400000000000000" pitchFamily="50" charset="0"/>
              </a:rPr>
              <a:t>) para analisar dados (</a:t>
            </a:r>
            <a:r>
              <a:rPr lang="pt-BR" sz="16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estatística</a:t>
            </a:r>
            <a:r>
              <a:rPr lang="pt-BR" sz="1600" dirty="0">
                <a:solidFill>
                  <a:schemeClr val="bg1"/>
                </a:solidFill>
                <a:latin typeface="Montserrat Light" panose="00000400000000000000" pitchFamily="50" charset="0"/>
              </a:rPr>
              <a:t>) e extrair conhecimento (</a:t>
            </a:r>
            <a:r>
              <a:rPr lang="pt-BR" sz="16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áreas de negócio</a:t>
            </a:r>
            <a:r>
              <a:rPr lang="pt-BR" sz="1600" dirty="0">
                <a:solidFill>
                  <a:schemeClr val="bg1"/>
                </a:solidFill>
                <a:latin typeface="Montserrat Light" panose="00000400000000000000" pitchFamily="50" charset="0"/>
              </a:rPr>
              <a:t>) a partir deles.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BBF0BDE8-7E40-4F93-AE4E-AB4389EB7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1803311"/>
              </p:ext>
            </p:extLst>
          </p:nvPr>
        </p:nvGraphicFramePr>
        <p:xfrm>
          <a:off x="3894658" y="579660"/>
          <a:ext cx="64008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2989B9A1-18AD-49B5-82A9-581C57170B97}"/>
              </a:ext>
            </a:extLst>
          </p:cNvPr>
          <p:cNvSpPr txBox="1"/>
          <p:nvPr/>
        </p:nvSpPr>
        <p:spPr>
          <a:xfrm>
            <a:off x="6653231" y="2774904"/>
            <a:ext cx="82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/>
              <a:t>Ciência de Dados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1AEE0C0-0BA5-4C6A-8495-5FD65E775A89}"/>
              </a:ext>
            </a:extLst>
          </p:cNvPr>
          <p:cNvSpPr txBox="1"/>
          <p:nvPr/>
        </p:nvSpPr>
        <p:spPr>
          <a:xfrm>
            <a:off x="1168109" y="4200529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u="sng" dirty="0">
                <a:solidFill>
                  <a:schemeClr val="bg1"/>
                </a:solidFill>
                <a:latin typeface="Montserrat Black" panose="00000A00000000000000"/>
              </a:rPr>
              <a:t>Ciência</a:t>
            </a:r>
          </a:p>
        </p:txBody>
      </p:sp>
    </p:spTree>
    <p:extLst>
      <p:ext uri="{BB962C8B-B14F-4D97-AF65-F5344CB8AC3E}">
        <p14:creationId xmlns:p14="http://schemas.microsoft.com/office/powerpoint/2010/main" val="351270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70D98ADF-0EFD-4BE2-BC41-D9E1D06D6CEE}"/>
              </a:ext>
            </a:extLst>
          </p:cNvPr>
          <p:cNvSpPr/>
          <p:nvPr/>
        </p:nvSpPr>
        <p:spPr>
          <a:xfrm>
            <a:off x="-1" y="0"/>
            <a:ext cx="4272455" cy="5400675"/>
          </a:xfrm>
          <a:prstGeom prst="rect">
            <a:avLst/>
          </a:prstGeom>
          <a:solidFill>
            <a:srgbClr val="42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2D5D7DC-566C-4D93-AAD1-EDABFD230410}"/>
              </a:ext>
            </a:extLst>
          </p:cNvPr>
          <p:cNvSpPr/>
          <p:nvPr/>
        </p:nvSpPr>
        <p:spPr>
          <a:xfrm>
            <a:off x="291973" y="338958"/>
            <a:ext cx="704970" cy="690976"/>
          </a:xfrm>
          <a:prstGeom prst="rect">
            <a:avLst/>
          </a:prstGeom>
          <a:noFill/>
          <a:ln w="57150">
            <a:solidFill>
              <a:srgbClr val="F9B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1A4A0D-28EE-4F86-90F4-95E96D1DBB0D}"/>
              </a:ext>
            </a:extLst>
          </p:cNvPr>
          <p:cNvSpPr txBox="1"/>
          <p:nvPr/>
        </p:nvSpPr>
        <p:spPr>
          <a:xfrm>
            <a:off x="561979" y="496307"/>
            <a:ext cx="29155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Montserrat Black" panose="00000A00000000000000" pitchFamily="50" charset="0"/>
              </a:rPr>
              <a:t> O que é Ciência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1969EFC-9864-4896-86F6-E24632206BA2}"/>
              </a:ext>
            </a:extLst>
          </p:cNvPr>
          <p:cNvSpPr txBox="1"/>
          <p:nvPr/>
        </p:nvSpPr>
        <p:spPr>
          <a:xfrm>
            <a:off x="256056" y="1948213"/>
            <a:ext cx="3760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Montserrat Black" panose="00000A00000000000000"/>
              </a:rPr>
              <a:t>Business </a:t>
            </a:r>
            <a:r>
              <a:rPr lang="pt-BR" dirty="0" err="1">
                <a:solidFill>
                  <a:schemeClr val="bg1"/>
                </a:solidFill>
                <a:latin typeface="Montserrat Black" panose="00000A00000000000000"/>
              </a:rPr>
              <a:t>Intelligence</a:t>
            </a:r>
            <a:r>
              <a:rPr lang="pt-BR" dirty="0">
                <a:solidFill>
                  <a:schemeClr val="bg1"/>
                </a:solidFill>
                <a:latin typeface="Montserrat Black" panose="00000A00000000000000"/>
              </a:rPr>
              <a:t> </a:t>
            </a:r>
            <a:r>
              <a:rPr lang="pt-BR" b="1" dirty="0">
                <a:solidFill>
                  <a:srgbClr val="FF7C80"/>
                </a:solidFill>
                <a:latin typeface="Montserrat Black" panose="00000A00000000000000"/>
              </a:rPr>
              <a:t>não</a:t>
            </a:r>
            <a:r>
              <a:rPr lang="pt-BR" dirty="0">
                <a:solidFill>
                  <a:schemeClr val="bg1"/>
                </a:solidFill>
                <a:latin typeface="Montserrat Black" panose="00000A00000000000000"/>
              </a:rPr>
              <a:t> é a mesma coisa que Data Science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7A969D3-74D8-4628-B48A-E01B3B18912A}"/>
              </a:ext>
            </a:extLst>
          </p:cNvPr>
          <p:cNvSpPr txBox="1"/>
          <p:nvPr/>
        </p:nvSpPr>
        <p:spPr>
          <a:xfrm>
            <a:off x="168327" y="3189212"/>
            <a:ext cx="3935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Montserrat Black" panose="00000A00000000000000"/>
              </a:rPr>
              <a:t>Ambos usam dados, mas a sua abordagem, tecnologia e função diferem de diversas maneiras.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BDACBE1-72ED-41C2-9467-C1D4D5A75CEF}"/>
              </a:ext>
            </a:extLst>
          </p:cNvPr>
          <p:cNvSpPr/>
          <p:nvPr/>
        </p:nvSpPr>
        <p:spPr>
          <a:xfrm>
            <a:off x="4542892" y="1696905"/>
            <a:ext cx="1034220" cy="392087"/>
          </a:xfrm>
          <a:prstGeom prst="rect">
            <a:avLst/>
          </a:prstGeom>
          <a:solidFill>
            <a:srgbClr val="4472C4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Descritiva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1886219-981E-4C5F-98F2-53DA425BB009}"/>
              </a:ext>
            </a:extLst>
          </p:cNvPr>
          <p:cNvSpPr/>
          <p:nvPr/>
        </p:nvSpPr>
        <p:spPr>
          <a:xfrm>
            <a:off x="5743863" y="1695272"/>
            <a:ext cx="1958599" cy="392087"/>
          </a:xfrm>
          <a:prstGeom prst="rect">
            <a:avLst/>
          </a:prstGeom>
          <a:solidFill>
            <a:srgbClr val="4472C4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O que aconteceu?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0625CBB-5BAA-4159-AEB9-4340CB25256B}"/>
              </a:ext>
            </a:extLst>
          </p:cNvPr>
          <p:cNvSpPr/>
          <p:nvPr/>
        </p:nvSpPr>
        <p:spPr>
          <a:xfrm>
            <a:off x="4551454" y="2317923"/>
            <a:ext cx="1034220" cy="392087"/>
          </a:xfrm>
          <a:prstGeom prst="rect">
            <a:avLst/>
          </a:prstGeom>
          <a:solidFill>
            <a:srgbClr val="9EC431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Diagnóstica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0B26ACF-7112-40AB-90A0-3CB868EC518D}"/>
              </a:ext>
            </a:extLst>
          </p:cNvPr>
          <p:cNvSpPr/>
          <p:nvPr/>
        </p:nvSpPr>
        <p:spPr>
          <a:xfrm>
            <a:off x="5752425" y="2316290"/>
            <a:ext cx="1958599" cy="392087"/>
          </a:xfrm>
          <a:prstGeom prst="rect">
            <a:avLst/>
          </a:prstGeom>
          <a:solidFill>
            <a:srgbClr val="9EC431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Por que isso aconteceu?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446D4AB-AE16-4141-9ED0-14D09EE3DDE2}"/>
              </a:ext>
            </a:extLst>
          </p:cNvPr>
          <p:cNvSpPr/>
          <p:nvPr/>
        </p:nvSpPr>
        <p:spPr>
          <a:xfrm>
            <a:off x="4551454" y="2938941"/>
            <a:ext cx="1034220" cy="392087"/>
          </a:xfrm>
          <a:prstGeom prst="rect">
            <a:avLst/>
          </a:prstGeom>
          <a:solidFill>
            <a:srgbClr val="3BC489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Preditiva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E01FE6E-EE00-4FEA-9FE6-D79572F8445B}"/>
              </a:ext>
            </a:extLst>
          </p:cNvPr>
          <p:cNvSpPr/>
          <p:nvPr/>
        </p:nvSpPr>
        <p:spPr>
          <a:xfrm>
            <a:off x="5752425" y="2937308"/>
            <a:ext cx="1958599" cy="392087"/>
          </a:xfrm>
          <a:prstGeom prst="rect">
            <a:avLst/>
          </a:prstGeom>
          <a:solidFill>
            <a:srgbClr val="3BC489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O que acontecerá?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6FEE29C-D4F9-4D32-84CF-11D50DB81750}"/>
              </a:ext>
            </a:extLst>
          </p:cNvPr>
          <p:cNvSpPr/>
          <p:nvPr/>
        </p:nvSpPr>
        <p:spPr>
          <a:xfrm>
            <a:off x="4551454" y="3559959"/>
            <a:ext cx="1034220" cy="392087"/>
          </a:xfrm>
          <a:prstGeom prst="rect">
            <a:avLst/>
          </a:prstGeom>
          <a:solidFill>
            <a:srgbClr val="C45643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Prescritiva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097A0A2-37DF-4356-A4B7-F8D7D90416D8}"/>
              </a:ext>
            </a:extLst>
          </p:cNvPr>
          <p:cNvSpPr/>
          <p:nvPr/>
        </p:nvSpPr>
        <p:spPr>
          <a:xfrm>
            <a:off x="5752425" y="3558326"/>
            <a:ext cx="1958599" cy="392087"/>
          </a:xfrm>
          <a:prstGeom prst="rect">
            <a:avLst/>
          </a:prstGeom>
          <a:solidFill>
            <a:srgbClr val="C45643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O que deve ser feito?</a:t>
            </a:r>
          </a:p>
        </p:txBody>
      </p:sp>
      <p:sp>
        <p:nvSpPr>
          <p:cNvPr id="12" name="Chave Direita 11">
            <a:extLst>
              <a:ext uri="{FF2B5EF4-FFF2-40B4-BE49-F238E27FC236}">
                <a16:creationId xmlns:a16="http://schemas.microsoft.com/office/drawing/2014/main" id="{90ED6FC4-ED7E-4534-8A95-6A55EABB3BCF}"/>
              </a:ext>
            </a:extLst>
          </p:cNvPr>
          <p:cNvSpPr/>
          <p:nvPr/>
        </p:nvSpPr>
        <p:spPr>
          <a:xfrm>
            <a:off x="7711024" y="1587244"/>
            <a:ext cx="342588" cy="12176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2" name="Chave Direita 21">
            <a:extLst>
              <a:ext uri="{FF2B5EF4-FFF2-40B4-BE49-F238E27FC236}">
                <a16:creationId xmlns:a16="http://schemas.microsoft.com/office/drawing/2014/main" id="{AC478B57-79C0-4E15-9175-F65F306E4BB5}"/>
              </a:ext>
            </a:extLst>
          </p:cNvPr>
          <p:cNvSpPr/>
          <p:nvPr/>
        </p:nvSpPr>
        <p:spPr>
          <a:xfrm>
            <a:off x="8650833" y="1511970"/>
            <a:ext cx="342588" cy="25390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4FA05CF-0BFA-410F-A307-409BA735FEF1}"/>
              </a:ext>
            </a:extLst>
          </p:cNvPr>
          <p:cNvSpPr txBox="1"/>
          <p:nvPr/>
        </p:nvSpPr>
        <p:spPr>
          <a:xfrm>
            <a:off x="8001916" y="2023794"/>
            <a:ext cx="809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Montserrat Black" panose="00000A00000000000000"/>
              </a:rPr>
              <a:t>BI tradicional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34A5DE8-4BDF-4D36-B1A9-0414B93312FF}"/>
              </a:ext>
            </a:extLst>
          </p:cNvPr>
          <p:cNvSpPr txBox="1"/>
          <p:nvPr/>
        </p:nvSpPr>
        <p:spPr>
          <a:xfrm>
            <a:off x="9026371" y="2596812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Montserrat Black" panose="00000A00000000000000"/>
              </a:rPr>
              <a:t>DS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294969F-AE38-4A68-AF0F-2D7BB1BF74E8}"/>
              </a:ext>
            </a:extLst>
          </p:cNvPr>
          <p:cNvSpPr txBox="1"/>
          <p:nvPr/>
        </p:nvSpPr>
        <p:spPr>
          <a:xfrm>
            <a:off x="4629435" y="1329302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Montserrat Black" panose="00000A00000000000000"/>
              </a:rPr>
              <a:t>Análise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371C5BF-573A-4073-8AEC-E0985D6D83FC}"/>
              </a:ext>
            </a:extLst>
          </p:cNvPr>
          <p:cNvSpPr txBox="1"/>
          <p:nvPr/>
        </p:nvSpPr>
        <p:spPr>
          <a:xfrm>
            <a:off x="6232546" y="1333238"/>
            <a:ext cx="981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Montserrat Black" panose="00000A00000000000000"/>
              </a:rPr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501638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70D98ADF-0EFD-4BE2-BC41-D9E1D06D6CEE}"/>
              </a:ext>
            </a:extLst>
          </p:cNvPr>
          <p:cNvSpPr/>
          <p:nvPr/>
        </p:nvSpPr>
        <p:spPr>
          <a:xfrm>
            <a:off x="-1" y="0"/>
            <a:ext cx="4272456" cy="5393897"/>
          </a:xfrm>
          <a:prstGeom prst="rect">
            <a:avLst/>
          </a:prstGeom>
          <a:solidFill>
            <a:srgbClr val="42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2D5D7DC-566C-4D93-AAD1-EDABFD230410}"/>
              </a:ext>
            </a:extLst>
          </p:cNvPr>
          <p:cNvSpPr/>
          <p:nvPr/>
        </p:nvSpPr>
        <p:spPr>
          <a:xfrm>
            <a:off x="291973" y="338958"/>
            <a:ext cx="704970" cy="690976"/>
          </a:xfrm>
          <a:prstGeom prst="rect">
            <a:avLst/>
          </a:prstGeom>
          <a:noFill/>
          <a:ln w="57150">
            <a:solidFill>
              <a:srgbClr val="F9B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1A4A0D-28EE-4F86-90F4-95E96D1DBB0D}"/>
              </a:ext>
            </a:extLst>
          </p:cNvPr>
          <p:cNvSpPr txBox="1"/>
          <p:nvPr/>
        </p:nvSpPr>
        <p:spPr>
          <a:xfrm>
            <a:off x="561979" y="496307"/>
            <a:ext cx="29155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Montserrat Black" panose="00000A00000000000000" pitchFamily="50" charset="0"/>
              </a:rPr>
              <a:t> O que é Ciência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1969EFC-9864-4896-86F6-E24632206BA2}"/>
              </a:ext>
            </a:extLst>
          </p:cNvPr>
          <p:cNvSpPr txBox="1"/>
          <p:nvPr/>
        </p:nvSpPr>
        <p:spPr>
          <a:xfrm>
            <a:off x="256056" y="1948213"/>
            <a:ext cx="376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Montserrat Black" panose="00000A00000000000000"/>
              </a:rPr>
              <a:t>Data Science </a:t>
            </a:r>
            <a:r>
              <a:rPr lang="pt-BR" b="1" dirty="0">
                <a:solidFill>
                  <a:srgbClr val="FF7C80"/>
                </a:solidFill>
                <a:latin typeface="Montserrat Black" panose="00000A00000000000000"/>
              </a:rPr>
              <a:t>não</a:t>
            </a:r>
            <a:r>
              <a:rPr lang="pt-BR" dirty="0">
                <a:solidFill>
                  <a:schemeClr val="bg1"/>
                </a:solidFill>
                <a:latin typeface="Montserrat Black" panose="00000A00000000000000"/>
              </a:rPr>
              <a:t> é estatística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7A969D3-74D8-4628-B48A-E01B3B18912A}"/>
              </a:ext>
            </a:extLst>
          </p:cNvPr>
          <p:cNvSpPr txBox="1"/>
          <p:nvPr/>
        </p:nvSpPr>
        <p:spPr>
          <a:xfrm>
            <a:off x="168327" y="2978147"/>
            <a:ext cx="393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Montserrat Black" panose="00000A00000000000000"/>
              </a:rPr>
              <a:t>Estatística desempenha um papel fundamental dentro da Ciência de Dados. Porém, a Ciência de Dados compreende outras áreas de conhecimento, como já vimos anteriormente.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8436478-BBC5-4EBC-92BD-CF5079EEC914}"/>
              </a:ext>
            </a:extLst>
          </p:cNvPr>
          <p:cNvSpPr txBox="1"/>
          <p:nvPr/>
        </p:nvSpPr>
        <p:spPr>
          <a:xfrm>
            <a:off x="4440783" y="1286493"/>
            <a:ext cx="50726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Montserrat Black" panose="00000A00000000000000"/>
              </a:rPr>
              <a:t>“Through this statement, the ASA and its membership acknowledge that data science encompasses more than statistics, but at the same time also recognize that statistical science plays a critical role in the fast-growing field. It is our hope the statement will reinforce the relationship of statistics to data science and further foster mutually collaborative relationships among all key contributors in data science.”</a:t>
            </a:r>
            <a:endParaRPr lang="pt-BR" sz="1600" dirty="0">
              <a:latin typeface="Montserrat Black" panose="00000A0000000000000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DFAE3C-7D2F-46D2-BCD8-7A0F5056367A}"/>
              </a:ext>
            </a:extLst>
          </p:cNvPr>
          <p:cNvSpPr txBox="1"/>
          <p:nvPr/>
        </p:nvSpPr>
        <p:spPr>
          <a:xfrm>
            <a:off x="4440783" y="3348596"/>
            <a:ext cx="5072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Montserrat Black" panose="00000A00000000000000"/>
              </a:rPr>
              <a:t>ASA issues statement on role of statistics in data science</a:t>
            </a:r>
            <a:endParaRPr lang="en-US" sz="1050" dirty="0">
              <a:latin typeface="Montserrat Black" panose="00000A00000000000000"/>
            </a:endParaRPr>
          </a:p>
          <a:p>
            <a:r>
              <a:rPr lang="pt-BR" sz="1050" dirty="0">
                <a:latin typeface="Montserrat Black" panose="00000A00000000000000"/>
              </a:rPr>
              <a:t>American </a:t>
            </a:r>
            <a:r>
              <a:rPr lang="pt-BR" sz="1050" dirty="0" err="1">
                <a:latin typeface="Montserrat Black" panose="00000A00000000000000"/>
              </a:rPr>
              <a:t>Statistical</a:t>
            </a:r>
            <a:r>
              <a:rPr lang="pt-BR" sz="1050" dirty="0">
                <a:latin typeface="Montserrat Black" panose="00000A00000000000000"/>
              </a:rPr>
              <a:t> </a:t>
            </a:r>
            <a:r>
              <a:rPr lang="pt-BR" sz="1050" dirty="0" err="1">
                <a:latin typeface="Montserrat Black" panose="00000A00000000000000"/>
              </a:rPr>
              <a:t>Association</a:t>
            </a:r>
            <a:r>
              <a:rPr lang="pt-BR" sz="1050" dirty="0">
                <a:latin typeface="Montserrat Black" panose="00000A00000000000000"/>
              </a:rPr>
              <a:t> (ASA), </a:t>
            </a:r>
            <a:r>
              <a:rPr lang="en-US" sz="1050" dirty="0">
                <a:latin typeface="Montserrat Black" panose="00000A00000000000000"/>
              </a:rPr>
              <a:t>Washington, 2015.</a:t>
            </a:r>
            <a:endParaRPr lang="pt-BR" sz="1050" dirty="0">
              <a:latin typeface="Montserrat Black" panose="00000A00000000000000"/>
            </a:endParaRPr>
          </a:p>
          <a:p>
            <a:r>
              <a:rPr lang="pt-BR" sz="900" dirty="0">
                <a:hlinkClick r:id="rId2"/>
              </a:rPr>
              <a:t>https://www.amstat.org/asa/files/pdfs/pressreleases/2015-ASA-StatisticsFoundationaltoDataScience.pdf</a:t>
            </a:r>
            <a:endParaRPr lang="pt-BR" sz="900" dirty="0">
              <a:latin typeface="Montserrat Black" panose="00000A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22574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04DEBBB1-B711-4515-895E-985A91CA8961}"/>
              </a:ext>
            </a:extLst>
          </p:cNvPr>
          <p:cNvSpPr/>
          <p:nvPr/>
        </p:nvSpPr>
        <p:spPr>
          <a:xfrm>
            <a:off x="22216" y="-7734"/>
            <a:ext cx="9572534" cy="54161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6F27B55-E4B0-4407-93C1-7495D4CE7D99}"/>
              </a:ext>
            </a:extLst>
          </p:cNvPr>
          <p:cNvSpPr/>
          <p:nvPr/>
        </p:nvSpPr>
        <p:spPr>
          <a:xfrm>
            <a:off x="0" y="-7734"/>
            <a:ext cx="2954602" cy="5416143"/>
          </a:xfrm>
          <a:prstGeom prst="rect">
            <a:avLst/>
          </a:prstGeom>
          <a:solidFill>
            <a:srgbClr val="42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2D5D7DC-566C-4D93-AAD1-EDABFD230410}"/>
              </a:ext>
            </a:extLst>
          </p:cNvPr>
          <p:cNvSpPr/>
          <p:nvPr/>
        </p:nvSpPr>
        <p:spPr>
          <a:xfrm>
            <a:off x="1708879" y="1332337"/>
            <a:ext cx="3255578" cy="2749919"/>
          </a:xfrm>
          <a:prstGeom prst="rect">
            <a:avLst/>
          </a:prstGeom>
          <a:noFill/>
          <a:ln w="76200">
            <a:solidFill>
              <a:srgbClr val="F9B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99FD25-7756-4E85-A8A6-471BBA535961}"/>
              </a:ext>
            </a:extLst>
          </p:cNvPr>
          <p:cNvSpPr txBox="1"/>
          <p:nvPr/>
        </p:nvSpPr>
        <p:spPr>
          <a:xfrm>
            <a:off x="3226181" y="2337814"/>
            <a:ext cx="4474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2464C"/>
                </a:solidFill>
                <a:latin typeface="Montserrat Black" panose="00000A00000000000000" pitchFamily="50" charset="0"/>
              </a:rPr>
              <a:t>Áreas do Conhecimento.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BCD2C1-64BC-4929-A762-D473676F5F16}"/>
              </a:ext>
            </a:extLst>
          </p:cNvPr>
          <p:cNvSpPr txBox="1"/>
          <p:nvPr/>
        </p:nvSpPr>
        <p:spPr>
          <a:xfrm>
            <a:off x="3206739" y="1786569"/>
            <a:ext cx="1091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9B042"/>
                </a:solidFill>
                <a:latin typeface="Montserrat Black" panose="00000A00000000000000" pitchFamily="50" charset="0"/>
              </a:rPr>
              <a:t>02.</a:t>
            </a:r>
          </a:p>
        </p:txBody>
      </p:sp>
    </p:spTree>
    <p:extLst>
      <p:ext uri="{BB962C8B-B14F-4D97-AF65-F5344CB8AC3E}">
        <p14:creationId xmlns:p14="http://schemas.microsoft.com/office/powerpoint/2010/main" val="423591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B186EB47-63AA-42A8-B121-11FC8D504A16}"/>
              </a:ext>
            </a:extLst>
          </p:cNvPr>
          <p:cNvSpPr/>
          <p:nvPr/>
        </p:nvSpPr>
        <p:spPr>
          <a:xfrm>
            <a:off x="0" y="0"/>
            <a:ext cx="9601200" cy="5400674"/>
          </a:xfrm>
          <a:prstGeom prst="rect">
            <a:avLst/>
          </a:prstGeom>
          <a:gradFill flip="none" rotWithShape="1">
            <a:gsLst>
              <a:gs pos="0">
                <a:srgbClr val="42464C">
                  <a:shade val="30000"/>
                  <a:satMod val="115000"/>
                </a:srgbClr>
              </a:gs>
              <a:gs pos="50000">
                <a:srgbClr val="42464C">
                  <a:shade val="67500"/>
                  <a:satMod val="115000"/>
                </a:srgbClr>
              </a:gs>
              <a:gs pos="100000">
                <a:srgbClr val="42464C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18D39F3-AA5C-4E97-9DB6-1ABD404E88A9}"/>
              </a:ext>
            </a:extLst>
          </p:cNvPr>
          <p:cNvSpPr/>
          <p:nvPr/>
        </p:nvSpPr>
        <p:spPr>
          <a:xfrm>
            <a:off x="8794012" y="147841"/>
            <a:ext cx="185324" cy="185324"/>
          </a:xfrm>
          <a:prstGeom prst="rect">
            <a:avLst/>
          </a:prstGeom>
          <a:solidFill>
            <a:srgbClr val="F59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800A0EC-D268-45A7-997F-0738E40A0F4A}"/>
              </a:ext>
            </a:extLst>
          </p:cNvPr>
          <p:cNvSpPr/>
          <p:nvPr/>
        </p:nvSpPr>
        <p:spPr>
          <a:xfrm>
            <a:off x="9014729" y="145910"/>
            <a:ext cx="185324" cy="185324"/>
          </a:xfrm>
          <a:prstGeom prst="rect">
            <a:avLst/>
          </a:prstGeom>
          <a:solidFill>
            <a:srgbClr val="F9B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B0CB637-858D-4C72-A39F-347731DE0037}"/>
              </a:ext>
            </a:extLst>
          </p:cNvPr>
          <p:cNvSpPr/>
          <p:nvPr/>
        </p:nvSpPr>
        <p:spPr>
          <a:xfrm>
            <a:off x="9235446" y="145910"/>
            <a:ext cx="185324" cy="185324"/>
          </a:xfrm>
          <a:prstGeom prst="rect">
            <a:avLst/>
          </a:prstGeom>
          <a:solidFill>
            <a:srgbClr val="FDD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CE4A1A4-E05D-45F7-BA60-3D63AA5FACC6}"/>
              </a:ext>
            </a:extLst>
          </p:cNvPr>
          <p:cNvSpPr txBox="1"/>
          <p:nvPr/>
        </p:nvSpPr>
        <p:spPr>
          <a:xfrm>
            <a:off x="502920" y="476678"/>
            <a:ext cx="4968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9B042"/>
                </a:solidFill>
                <a:latin typeface="Montserrat Black" panose="00000A00000000000000" pitchFamily="50" charset="0"/>
              </a:rPr>
              <a:t>Estatística.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08DE57D2-B4B4-40B4-A0EC-E40CBD9C30ED}"/>
              </a:ext>
            </a:extLst>
          </p:cNvPr>
          <p:cNvSpPr/>
          <p:nvPr/>
        </p:nvSpPr>
        <p:spPr>
          <a:xfrm>
            <a:off x="632092" y="2125980"/>
            <a:ext cx="2781667" cy="2743200"/>
          </a:xfrm>
          <a:prstGeom prst="rect">
            <a:avLst/>
          </a:prstGeom>
          <a:noFill/>
          <a:ln w="76200">
            <a:solidFill>
              <a:srgbClr val="696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56CD061-99DB-43A3-8EBF-BBE2CE3D598E}"/>
              </a:ext>
            </a:extLst>
          </p:cNvPr>
          <p:cNvSpPr txBox="1"/>
          <p:nvPr/>
        </p:nvSpPr>
        <p:spPr>
          <a:xfrm>
            <a:off x="811810" y="2964826"/>
            <a:ext cx="24656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Estatística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 é a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ciência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, parte da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Matemática Aplicada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, que fornece métodos para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coletar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,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descrever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,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analisar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,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apresentar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 e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interpretar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 dados, para a utilização dos mesmos na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tomada de decisões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.</a:t>
            </a:r>
            <a:endParaRPr lang="pt-BR" sz="1400" b="1" dirty="0">
              <a:solidFill>
                <a:srgbClr val="FDD29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2A5513E-A19B-44ED-916C-89AC60161D17}"/>
              </a:ext>
            </a:extLst>
          </p:cNvPr>
          <p:cNvSpPr txBox="1"/>
          <p:nvPr/>
        </p:nvSpPr>
        <p:spPr>
          <a:xfrm>
            <a:off x="811810" y="2242891"/>
            <a:ext cx="125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FDD291"/>
                </a:solidFill>
                <a:latin typeface="Montserrat SemiBold" panose="00000700000000000000" pitchFamily="50" charset="0"/>
              </a:rPr>
              <a:t>“</a:t>
            </a:r>
            <a:endParaRPr lang="pt-BR" sz="8000" b="1" dirty="0">
              <a:solidFill>
                <a:srgbClr val="FDD29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77D4795-4AF2-46BD-9ABF-57413B98F91C}"/>
              </a:ext>
            </a:extLst>
          </p:cNvPr>
          <p:cNvSpPr txBox="1"/>
          <p:nvPr/>
        </p:nvSpPr>
        <p:spPr>
          <a:xfrm>
            <a:off x="5252889" y="546368"/>
            <a:ext cx="170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Montserrat Light" panose="00000400000000000000" pitchFamily="50" charset="0"/>
              </a:rPr>
              <a:t>Probabilidade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0D0EF9-EC31-4C25-B8DC-9563A5FC8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37" y="526378"/>
            <a:ext cx="1009267" cy="62921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15EDB325-C386-4670-A8AF-1AA9A7012343}"/>
              </a:ext>
            </a:extLst>
          </p:cNvPr>
          <p:cNvSpPr txBox="1"/>
          <p:nvPr/>
        </p:nvSpPr>
        <p:spPr>
          <a:xfrm>
            <a:off x="5252889" y="847816"/>
            <a:ext cx="3104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Estudo da aleatoriedade e da incerteza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CE92249-1B1C-45AC-9C80-D17D0C82FCB1}"/>
              </a:ext>
            </a:extLst>
          </p:cNvPr>
          <p:cNvSpPr txBox="1"/>
          <p:nvPr/>
        </p:nvSpPr>
        <p:spPr>
          <a:xfrm>
            <a:off x="3860527" y="1603556"/>
            <a:ext cx="5374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Se lançarmos um dado perfeito, qual a probabilidade de sair um número menor que 3?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210CEB2-FCE7-4520-BF9B-2DC424406D6E}"/>
              </a:ext>
            </a:extLst>
          </p:cNvPr>
          <p:cNvSpPr txBox="1"/>
          <p:nvPr/>
        </p:nvSpPr>
        <p:spPr>
          <a:xfrm>
            <a:off x="3953189" y="2387168"/>
            <a:ext cx="5374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Sendo o dado perfeito, todas as 6 faces têm a mesma chance de caírem voltadas para cima. Temos 6 casos possíveis (1, 2, 3, 4, 5, 6) e que o evento "sair um número menor que 3" tem 2 possibilidades, ou seja, sair o número 1 ou o número 2. Assim, temos: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D0D9FB4-0438-4B55-B80B-CD7AE15EDFB1}"/>
                  </a:ext>
                </a:extLst>
              </p:cNvPr>
              <p:cNvSpPr txBox="1"/>
              <p:nvPr/>
            </p:nvSpPr>
            <p:spPr>
              <a:xfrm>
                <a:off x="7404061" y="3471157"/>
                <a:ext cx="1170031" cy="548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pt-B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pt-B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pt-B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(Ω)</m:t>
                          </m:r>
                        </m:den>
                      </m:f>
                    </m:oMath>
                  </m:oMathPara>
                </a14:m>
                <a:endParaRPr lang="pt-BR" sz="1400" dirty="0">
                  <a:solidFill>
                    <a:schemeClr val="bg1"/>
                  </a:solidFill>
                  <a:latin typeface="Montserrat Light" panose="00000400000000000000" pitchFamily="50" charset="0"/>
                </a:endParaRPr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D0D9FB4-0438-4B55-B80B-CD7AE15ED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061" y="3471157"/>
                <a:ext cx="1170031" cy="548676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38A084C8-895C-419C-B862-4E54CFFC9074}"/>
                  </a:ext>
                </a:extLst>
              </p:cNvPr>
              <p:cNvSpPr txBox="1"/>
              <p:nvPr/>
            </p:nvSpPr>
            <p:spPr>
              <a:xfrm>
                <a:off x="7311068" y="4104991"/>
                <a:ext cx="1124744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pt-B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pt-BR" sz="1400" dirty="0">
                  <a:solidFill>
                    <a:schemeClr val="bg1"/>
                  </a:solidFill>
                  <a:latin typeface="Montserrat Light" panose="00000400000000000000" pitchFamily="50" charset="0"/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38A084C8-895C-419C-B862-4E54CFFC9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068" y="4104991"/>
                <a:ext cx="1124744" cy="497059"/>
              </a:xfrm>
              <a:prstGeom prst="rect">
                <a:avLst/>
              </a:prstGeom>
              <a:blipFill>
                <a:blip r:embed="rId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F59E0DA5-62DF-442A-BB5A-95290D9FF816}"/>
                  </a:ext>
                </a:extLst>
              </p:cNvPr>
              <p:cNvSpPr txBox="1"/>
              <p:nvPr/>
            </p:nvSpPr>
            <p:spPr>
              <a:xfrm>
                <a:off x="7404061" y="4687208"/>
                <a:ext cx="18167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pt-B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≅0,33</m:t>
                      </m:r>
                      <m:r>
                        <a:rPr lang="pt-BR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≅</m:t>
                      </m:r>
                      <m:r>
                        <a:rPr lang="pt-BR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𝟑𝟑</m:t>
                      </m:r>
                      <m:r>
                        <a:rPr lang="pt-BR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pt-BR" sz="1400" b="1" dirty="0">
                  <a:solidFill>
                    <a:schemeClr val="bg1"/>
                  </a:solidFill>
                  <a:latin typeface="Montserrat Light" panose="00000400000000000000" pitchFamily="50" charset="0"/>
                </a:endParaRPr>
              </a:p>
              <a:p>
                <a:endParaRPr lang="pt-BR" sz="1400" dirty="0">
                  <a:solidFill>
                    <a:schemeClr val="bg1"/>
                  </a:solidFill>
                  <a:latin typeface="Montserrat Light" panose="00000400000000000000" pitchFamily="50" charset="0"/>
                </a:endParaRPr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F59E0DA5-62DF-442A-BB5A-95290D9FF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061" y="4687208"/>
                <a:ext cx="1816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aixaDeTexto 32">
            <a:extLst>
              <a:ext uri="{FF2B5EF4-FFF2-40B4-BE49-F238E27FC236}">
                <a16:creationId xmlns:a16="http://schemas.microsoft.com/office/drawing/2014/main" id="{80C7B352-7E39-463A-9157-FFEF4D9E540B}"/>
              </a:ext>
            </a:extLst>
          </p:cNvPr>
          <p:cNvSpPr txBox="1"/>
          <p:nvPr/>
        </p:nvSpPr>
        <p:spPr>
          <a:xfrm>
            <a:off x="3943238" y="3566330"/>
            <a:ext cx="33678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Montserrat Light" panose="00000400000000000000" pitchFamily="50" charset="0"/>
              </a:rPr>
              <a:t>p(A): probabilidade da ocorrência de um evento A</a:t>
            </a:r>
          </a:p>
          <a:p>
            <a:r>
              <a:rPr lang="pt-BR" sz="1100" dirty="0">
                <a:solidFill>
                  <a:schemeClr val="bg1"/>
                </a:solidFill>
                <a:latin typeface="Montserrat Light" panose="00000400000000000000" pitchFamily="50" charset="0"/>
              </a:rPr>
              <a:t>n(A): número de casos que nos interessam (evento A)</a:t>
            </a:r>
          </a:p>
          <a:p>
            <a:r>
              <a:rPr lang="pt-BR" sz="1100" dirty="0">
                <a:solidFill>
                  <a:schemeClr val="bg1"/>
                </a:solidFill>
                <a:latin typeface="Montserrat Light" panose="00000400000000000000" pitchFamily="50" charset="0"/>
              </a:rPr>
              <a:t>n(Ω): número total de casos possíveis</a:t>
            </a:r>
          </a:p>
        </p:txBody>
      </p:sp>
    </p:spTree>
    <p:extLst>
      <p:ext uri="{BB962C8B-B14F-4D97-AF65-F5344CB8AC3E}">
        <p14:creationId xmlns:p14="http://schemas.microsoft.com/office/powerpoint/2010/main" val="419902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B186EB47-63AA-42A8-B121-11FC8D504A16}"/>
              </a:ext>
            </a:extLst>
          </p:cNvPr>
          <p:cNvSpPr/>
          <p:nvPr/>
        </p:nvSpPr>
        <p:spPr>
          <a:xfrm>
            <a:off x="0" y="0"/>
            <a:ext cx="9601200" cy="5400674"/>
          </a:xfrm>
          <a:prstGeom prst="rect">
            <a:avLst/>
          </a:prstGeom>
          <a:gradFill flip="none" rotWithShape="1">
            <a:gsLst>
              <a:gs pos="0">
                <a:srgbClr val="42464C">
                  <a:shade val="30000"/>
                  <a:satMod val="115000"/>
                </a:srgbClr>
              </a:gs>
              <a:gs pos="50000">
                <a:srgbClr val="42464C">
                  <a:shade val="67500"/>
                  <a:satMod val="115000"/>
                </a:srgbClr>
              </a:gs>
              <a:gs pos="100000">
                <a:srgbClr val="42464C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18D39F3-AA5C-4E97-9DB6-1ABD404E88A9}"/>
              </a:ext>
            </a:extLst>
          </p:cNvPr>
          <p:cNvSpPr/>
          <p:nvPr/>
        </p:nvSpPr>
        <p:spPr>
          <a:xfrm>
            <a:off x="8794012" y="147841"/>
            <a:ext cx="185324" cy="185324"/>
          </a:xfrm>
          <a:prstGeom prst="rect">
            <a:avLst/>
          </a:prstGeom>
          <a:solidFill>
            <a:srgbClr val="F59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800A0EC-D268-45A7-997F-0738E40A0F4A}"/>
              </a:ext>
            </a:extLst>
          </p:cNvPr>
          <p:cNvSpPr/>
          <p:nvPr/>
        </p:nvSpPr>
        <p:spPr>
          <a:xfrm>
            <a:off x="9014729" y="145910"/>
            <a:ext cx="185324" cy="185324"/>
          </a:xfrm>
          <a:prstGeom prst="rect">
            <a:avLst/>
          </a:prstGeom>
          <a:solidFill>
            <a:srgbClr val="F9B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B0CB637-858D-4C72-A39F-347731DE0037}"/>
              </a:ext>
            </a:extLst>
          </p:cNvPr>
          <p:cNvSpPr/>
          <p:nvPr/>
        </p:nvSpPr>
        <p:spPr>
          <a:xfrm>
            <a:off x="9235446" y="145910"/>
            <a:ext cx="185324" cy="185324"/>
          </a:xfrm>
          <a:prstGeom prst="rect">
            <a:avLst/>
          </a:prstGeom>
          <a:solidFill>
            <a:srgbClr val="FDD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CE4A1A4-E05D-45F7-BA60-3D63AA5FACC6}"/>
              </a:ext>
            </a:extLst>
          </p:cNvPr>
          <p:cNvSpPr txBox="1"/>
          <p:nvPr/>
        </p:nvSpPr>
        <p:spPr>
          <a:xfrm>
            <a:off x="502920" y="476678"/>
            <a:ext cx="4968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9B042"/>
                </a:solidFill>
                <a:latin typeface="Montserrat Black" panose="00000A00000000000000" pitchFamily="50" charset="0"/>
              </a:rPr>
              <a:t>Estatística.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08DE57D2-B4B4-40B4-A0EC-E40CBD9C30ED}"/>
              </a:ext>
            </a:extLst>
          </p:cNvPr>
          <p:cNvSpPr/>
          <p:nvPr/>
        </p:nvSpPr>
        <p:spPr>
          <a:xfrm>
            <a:off x="632092" y="2125980"/>
            <a:ext cx="2781667" cy="2743200"/>
          </a:xfrm>
          <a:prstGeom prst="rect">
            <a:avLst/>
          </a:prstGeom>
          <a:noFill/>
          <a:ln w="76200">
            <a:solidFill>
              <a:srgbClr val="696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56CD061-99DB-43A3-8EBF-BBE2CE3D598E}"/>
              </a:ext>
            </a:extLst>
          </p:cNvPr>
          <p:cNvSpPr txBox="1"/>
          <p:nvPr/>
        </p:nvSpPr>
        <p:spPr>
          <a:xfrm>
            <a:off x="811810" y="2964826"/>
            <a:ext cx="24656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Estatística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 é a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ciência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, parte da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Matemática Aplicada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, que fornece métodos para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coletar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,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descrever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,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analisar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,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apresentar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 e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interpretar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 dados, para a utilização dos mesmos na </a:t>
            </a:r>
            <a:r>
              <a:rPr lang="pt-BR" sz="1400" b="1" dirty="0">
                <a:solidFill>
                  <a:srgbClr val="FDD291"/>
                </a:solidFill>
                <a:latin typeface="Montserrat SemiBold" panose="00000700000000000000" pitchFamily="50" charset="0"/>
              </a:rPr>
              <a:t>tomada de decisões</a:t>
            </a:r>
            <a:r>
              <a:rPr lang="pt-BR" sz="1400" dirty="0">
                <a:solidFill>
                  <a:srgbClr val="FDD291"/>
                </a:solidFill>
                <a:latin typeface="Montserrat SemiBold" panose="00000700000000000000" pitchFamily="50" charset="0"/>
              </a:rPr>
              <a:t>.</a:t>
            </a:r>
            <a:endParaRPr lang="pt-BR" sz="1400" b="1" dirty="0">
              <a:solidFill>
                <a:srgbClr val="FDD29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2A5513E-A19B-44ED-916C-89AC60161D17}"/>
              </a:ext>
            </a:extLst>
          </p:cNvPr>
          <p:cNvSpPr txBox="1"/>
          <p:nvPr/>
        </p:nvSpPr>
        <p:spPr>
          <a:xfrm>
            <a:off x="811810" y="2242891"/>
            <a:ext cx="125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FDD291"/>
                </a:solidFill>
                <a:latin typeface="Montserrat SemiBold" panose="00000700000000000000" pitchFamily="50" charset="0"/>
              </a:rPr>
              <a:t>“</a:t>
            </a:r>
            <a:endParaRPr lang="pt-BR" sz="8000" b="1" dirty="0">
              <a:solidFill>
                <a:srgbClr val="FDD29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6760D0-E7E3-4579-9F14-ADAA50537FCC}"/>
              </a:ext>
            </a:extLst>
          </p:cNvPr>
          <p:cNvSpPr txBox="1"/>
          <p:nvPr/>
        </p:nvSpPr>
        <p:spPr>
          <a:xfrm>
            <a:off x="5253825" y="594685"/>
            <a:ext cx="333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Montserrat Light" panose="00000400000000000000" pitchFamily="50" charset="0"/>
              </a:rPr>
              <a:t>Estatística Descritiva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341CD4B-53E9-49CA-8621-A8DB05896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754" y="629676"/>
            <a:ext cx="1039099" cy="70788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E1AF63E7-73D4-4C4F-B554-3DF8B9E14C53}"/>
              </a:ext>
            </a:extLst>
          </p:cNvPr>
          <p:cNvSpPr txBox="1"/>
          <p:nvPr/>
        </p:nvSpPr>
        <p:spPr>
          <a:xfrm>
            <a:off x="5265882" y="922578"/>
            <a:ext cx="3232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Utiliza métodos para coleta, organização,</a:t>
            </a:r>
          </a:p>
          <a:p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apresentação, análise e síntese de dados</a:t>
            </a:r>
          </a:p>
          <a:p>
            <a:r>
              <a:rPr lang="pt-BR" sz="1400" dirty="0">
                <a:solidFill>
                  <a:schemeClr val="bg1"/>
                </a:solidFill>
                <a:latin typeface="Montserrat Light" panose="00000400000000000000" pitchFamily="50" charset="0"/>
              </a:rPr>
              <a:t>obtidos em uma população ou amostra.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044921-9748-40D7-BC57-D4B749A8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280" y="2237129"/>
            <a:ext cx="5831490" cy="258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582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2186</TotalTime>
  <Words>1344</Words>
  <Application>Microsoft Office PowerPoint</Application>
  <PresentationFormat>Personalizar</PresentationFormat>
  <Paragraphs>172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Montserrat Black</vt:lpstr>
      <vt:lpstr>Montserrat ExtraBold</vt:lpstr>
      <vt:lpstr>Montserrat Light</vt:lpstr>
      <vt:lpstr>Montserrat Medium</vt:lpstr>
      <vt:lpstr>Montserrat SemiBold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Talita Salviano Peres</dc:creator>
  <cp:lastModifiedBy>Yuri Mayer</cp:lastModifiedBy>
  <cp:revision>205</cp:revision>
  <dcterms:created xsi:type="dcterms:W3CDTF">2020-02-03T14:26:00Z</dcterms:created>
  <dcterms:modified xsi:type="dcterms:W3CDTF">2020-04-01T22:09:25Z</dcterms:modified>
</cp:coreProperties>
</file>